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4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5" r:id="rId3"/>
    <p:sldId id="266" r:id="rId4"/>
    <p:sldId id="267" r:id="rId5"/>
    <p:sldId id="257" r:id="rId6"/>
    <p:sldId id="258" r:id="rId7"/>
    <p:sldId id="277" r:id="rId8"/>
    <p:sldId id="259" r:id="rId9"/>
    <p:sldId id="260" r:id="rId10"/>
    <p:sldId id="262" r:id="rId11"/>
    <p:sldId id="278" r:id="rId12"/>
    <p:sldId id="261" r:id="rId13"/>
    <p:sldId id="263" r:id="rId14"/>
    <p:sldId id="264" r:id="rId15"/>
    <p:sldId id="279" r:id="rId16"/>
    <p:sldId id="280" r:id="rId17"/>
    <p:sldId id="281" r:id="rId18"/>
    <p:sldId id="271" r:id="rId19"/>
    <p:sldId id="265" r:id="rId20"/>
    <p:sldId id="276" r:id="rId21"/>
    <p:sldId id="268" r:id="rId22"/>
    <p:sldId id="269" r:id="rId23"/>
    <p:sldId id="273" r:id="rId24"/>
    <p:sldId id="272" r:id="rId25"/>
    <p:sldId id="282" r:id="rId26"/>
  </p:sldIdLst>
  <p:sldSz cx="9144000" cy="6858000" type="screen4x3"/>
  <p:notesSz cx="6858000" cy="9144000"/>
  <p:defaultTextStyle>
    <a:defPPr>
      <a:defRPr lang="nn-NO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>
        <p:scale>
          <a:sx n="50" d="100"/>
          <a:sy n="50" d="100"/>
        </p:scale>
        <p:origin x="-2034" y="-11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041FFC2-31C0-4BD0-955B-3696EE729C64}" type="datetimeFigureOut">
              <a:rPr lang="nn-NO"/>
              <a:pPr>
                <a:defRPr/>
              </a:pPr>
              <a:t>15.11.2010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7D86A77-C3DA-4A17-B76B-4F396729ECAB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9BA3805-D0E2-47E1-940F-99FA64D0F2CA}" type="datetimeFigureOut">
              <a:rPr lang="nn-NO"/>
              <a:pPr>
                <a:defRPr/>
              </a:pPr>
              <a:t>15.11.2010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n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  <a:endParaRPr lang="nn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CF6EE14-2F48-4F6F-BEBF-D08CFE591DEB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E842F-CED8-4CD4-A53E-564F650F6D55}" type="datetime1">
              <a:rPr lang="nn-NO"/>
              <a:pPr>
                <a:defRPr/>
              </a:pPr>
              <a:t>15.11.2010</a:t>
            </a:fld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Prof. John E. Berg</a:t>
            </a:r>
            <a:endParaRPr lang="nn-N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b-NO" noProof="0" smtClean="0"/>
              <a:t>Klikk ikonet for å legge til bilde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91ED8-41A2-40D6-8D8F-EAA054CC6F65}" type="datetime1">
              <a:rPr lang="nn-NO"/>
              <a:pPr>
                <a:defRPr/>
              </a:pPr>
              <a:t>15.11.2010</a:t>
            </a:fld>
            <a:endParaRPr lang="n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E6B81-AED8-477E-A38D-61B959F87371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med teks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nb-NO" noProof="0" smtClean="0"/>
              <a:t>Klikk ikonet for å legge til bilde</a:t>
            </a:r>
            <a:endParaRPr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nb-NO" noProof="0" smtClean="0"/>
              <a:t>Klikk ikonet for å legge til bilde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1C1128CF-DE04-4834-939D-356CED3E477E}" type="datetime1">
              <a:rPr lang="nn-NO"/>
              <a:pPr>
                <a:defRPr/>
              </a:pPr>
              <a:t>15.11.2010</a:t>
            </a:fld>
            <a:endParaRPr lang="nn-NO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7"/>
          </p:nvPr>
        </p:nvSpPr>
        <p:spPr>
          <a:xfrm>
            <a:off x="1966913" y="6356350"/>
            <a:ext cx="533400" cy="365125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FAD9C47-5CF5-4413-96A2-C419BD493292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C8341-69B9-4764-BC72-77CBAD7642AC}" type="datetime1">
              <a:rPr lang="nn-NO"/>
              <a:pPr>
                <a:defRPr/>
              </a:pPr>
              <a:t>15.11.2010</a:t>
            </a:fld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6CD0E-630D-448A-8527-6A6D897C1CFB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330C1-2B0A-4284-A356-94E5902571E6}" type="datetime1">
              <a:rPr lang="nn-NO"/>
              <a:pPr>
                <a:defRPr/>
              </a:pPr>
              <a:t>15.11.2010</a:t>
            </a:fld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7B79B-4A0A-44DF-B479-36AEFF44449F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4591C-0CC1-4CCB-A610-BAB7FA480829}" type="datetime1">
              <a:rPr lang="nn-NO"/>
              <a:pPr>
                <a:defRPr/>
              </a:pPr>
              <a:t>15.11.2010</a:t>
            </a:fld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3612A-847D-4CDE-87F8-FA54F2383ED9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lysbilde med bil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/>
          <a:lstStyle>
            <a:lvl1pPr>
              <a:buNone/>
              <a:defRPr sz="1800"/>
            </a:lvl1pPr>
          </a:lstStyle>
          <a:p>
            <a:pPr lvl="0"/>
            <a:r>
              <a:rPr lang="nb-NO" noProof="0" smtClean="0"/>
              <a:t>Klikk ikonet for å legge til bilde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BCBC6-D7C7-41FE-AD3F-5FA54AF5612D}" type="datetime1">
              <a:rPr lang="nn-NO"/>
              <a:pPr>
                <a:defRPr/>
              </a:pPr>
              <a:t>15.11.2010</a:t>
            </a:fld>
            <a:endParaRPr lang="nn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Prof. John E. Berg</a:t>
            </a:r>
            <a:endParaRPr lang="nn-N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0B869-8B4A-460C-A378-8CD1CFE24FA9}" type="datetime1">
              <a:rPr lang="nn-NO"/>
              <a:pPr>
                <a:defRPr/>
              </a:pPr>
              <a:t>15.11.2010</a:t>
            </a:fld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BFFDB-F86E-45AF-BB15-2F10777B2269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F7B75-1542-489B-AFE3-F02C15699CDF}" type="datetime1">
              <a:rPr lang="nn-NO"/>
              <a:pPr>
                <a:defRPr/>
              </a:pPr>
              <a:t>15.11.2010</a:t>
            </a:fld>
            <a:endParaRPr lang="nn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56263-B4E0-45A2-8780-DCD6A39155FE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61738-A251-45EE-A904-84E5615EA8CC}" type="datetime1">
              <a:rPr lang="nn-NO"/>
              <a:pPr>
                <a:defRPr/>
              </a:pPr>
              <a:t>15.11.2010</a:t>
            </a:fld>
            <a:endParaRPr lang="nn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776FF-49CD-4DA9-AFC3-28EE4954D837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3E75E-B943-47C4-A6A0-84AB2F6E4171}" type="datetime1">
              <a:rPr lang="nn-NO"/>
              <a:pPr>
                <a:defRPr/>
              </a:pPr>
              <a:t>15.11.2010</a:t>
            </a:fld>
            <a:endParaRPr lang="nn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C280B-A8F9-41E8-9DB2-D17E1CFACEA9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9A27B-10CA-45B9-8664-FAEFB16A40C1}" type="datetime1">
              <a:rPr lang="nn-NO"/>
              <a:pPr>
                <a:defRPr/>
              </a:pPr>
              <a:t>15.11.2010</a:t>
            </a:fld>
            <a:endParaRPr lang="nn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FEBCC-D42F-46C9-A3D5-EF62ED117538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 smtClean="0"/>
            </a:lvl1pPr>
          </a:lstStyle>
          <a:p>
            <a:pPr>
              <a:defRPr/>
            </a:pPr>
            <a:fld id="{7A24059B-39DB-49FF-963A-D87F5FDA45AB}" type="datetime1">
              <a:rPr lang="nn-NO"/>
              <a:pPr>
                <a:defRPr/>
              </a:pPr>
              <a:t>15.11.2010</a:t>
            </a:fld>
            <a:endParaRPr lang="nn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 smtClean="0"/>
            </a:lvl1pPr>
          </a:lstStyle>
          <a:p>
            <a:pPr>
              <a:defRPr/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6913" y="6356350"/>
            <a:ext cx="533400" cy="365125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3918F72-B3B6-4B6A-A62B-542CD260A089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5" y="79375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nb-NO" smtClean="0"/>
              <a:t>Klikk for å redigere tittelstil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100"/>
            <a:ext cx="7612063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B38EC2-3624-4460-A203-50F5AA8EDB5D}" type="datetime1">
              <a:rPr lang="nn-NO"/>
              <a:pPr>
                <a:defRPr/>
              </a:pPr>
              <a:t>15.11.2010</a:t>
            </a:fld>
            <a:endParaRPr lang="nn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5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E20E7D27-77FA-419A-B2C9-A20AE1F8F11C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7" r:id="rId2"/>
    <p:sldLayoutId id="2147483689" r:id="rId3"/>
    <p:sldLayoutId id="2147483690" r:id="rId4"/>
    <p:sldLayoutId id="2147483686" r:id="rId5"/>
    <p:sldLayoutId id="2147483685" r:id="rId6"/>
    <p:sldLayoutId id="2147483684" r:id="rId7"/>
    <p:sldLayoutId id="2147483691" r:id="rId8"/>
    <p:sldLayoutId id="2147483692" r:id="rId9"/>
    <p:sldLayoutId id="2147483693" r:id="rId10"/>
    <p:sldLayoutId id="2147483694" r:id="rId11"/>
    <p:sldLayoutId id="2147483683" r:id="rId12"/>
    <p:sldLayoutId id="2147483695" r:id="rId13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Book Antiqua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Book Antiqua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Book Antiqua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Book Antiqu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Book Antiqu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Book Antiqu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Book Antiqu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Book Antiqua" pitchFamily="18" charset="0"/>
        </a:defRPr>
      </a:lvl9pPr>
    </p:titleStyle>
    <p:bodyStyle>
      <a:lvl1pPr marL="342900" indent="-342900" algn="l" rtl="0" fontAlgn="base">
        <a:spcBef>
          <a:spcPts val="2000"/>
        </a:spcBef>
        <a:spcAft>
          <a:spcPct val="0"/>
        </a:spcAft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rtl="0" fontAlgn="base">
        <a:spcBef>
          <a:spcPts val="600"/>
        </a:spcBef>
        <a:spcAft>
          <a:spcPct val="0"/>
        </a:spcAft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rtl="0" fontAlgn="base">
        <a:spcBef>
          <a:spcPts val="600"/>
        </a:spcBef>
        <a:spcAft>
          <a:spcPct val="0"/>
        </a:spcAft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rtl="0" fontAlgn="base">
        <a:spcBef>
          <a:spcPts val="600"/>
        </a:spcBef>
        <a:spcAft>
          <a:spcPct val="0"/>
        </a:spcAft>
        <a:buFont typeface="Wingdings 2" pitchFamily="18" charset="2"/>
        <a:buChar char=""/>
        <a:defRPr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rtl="0" fontAlgn="base">
        <a:spcBef>
          <a:spcPts val="600"/>
        </a:spcBef>
        <a:spcAft>
          <a:spcPct val="0"/>
        </a:spcAft>
        <a:buFont typeface="Wingdings 2" pitchFamily="18" charset="2"/>
        <a:buChar char=""/>
        <a:defRPr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3713" y="3041650"/>
            <a:ext cx="7196137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n-NO" dirty="0" smtClean="0"/>
              <a:t>Lønner behandling av narkotikaavhengige seg?</a:t>
            </a:r>
            <a:endParaRPr lang="nn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3713" y="4764088"/>
            <a:ext cx="7196137" cy="9874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n-NO" sz="2400" b="1" dirty="0" smtClean="0"/>
              <a:t>Professor John E. Berg </a:t>
            </a:r>
            <a:r>
              <a:rPr lang="nn-NO" sz="2400" b="1" dirty="0" err="1" smtClean="0"/>
              <a:t>PhD</a:t>
            </a:r>
            <a:endParaRPr lang="nn-NO" sz="2400" b="1" dirty="0" smtClean="0"/>
          </a:p>
          <a:p>
            <a:pPr fontAlgn="auto">
              <a:spcAft>
                <a:spcPts val="0"/>
              </a:spcAft>
              <a:defRPr/>
            </a:pPr>
            <a:r>
              <a:rPr lang="nn-NO" sz="2400" b="1" dirty="0" smtClean="0"/>
              <a:t>Psykiater og sosialøkonom</a:t>
            </a:r>
          </a:p>
          <a:p>
            <a:pPr fontAlgn="auto">
              <a:spcAft>
                <a:spcPts val="0"/>
              </a:spcAft>
              <a:defRPr/>
            </a:pPr>
            <a:r>
              <a:rPr lang="nn-NO" sz="2400" b="1" dirty="0" smtClean="0"/>
              <a:t>Høgskolen i Oslo / Blakstad </a:t>
            </a:r>
            <a:r>
              <a:rPr lang="nn-NO" sz="2400" b="1" dirty="0" err="1" smtClean="0"/>
              <a:t>sykehus</a:t>
            </a:r>
            <a:endParaRPr lang="nn-NO" sz="2400" b="1" dirty="0" smtClean="0"/>
          </a:p>
          <a:p>
            <a:pPr fontAlgn="auto">
              <a:spcAft>
                <a:spcPts val="0"/>
              </a:spcAft>
              <a:defRPr/>
            </a:pPr>
            <a:endParaRPr lang="nn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n-NO" dirty="0" smtClean="0"/>
              <a:t>.</a:t>
            </a:r>
            <a:endParaRPr lang="nn-NO" dirty="0"/>
          </a:p>
        </p:txBody>
      </p:sp>
      <p:pic>
        <p:nvPicPr>
          <p:cNvPr id="26626" name="Plassholder for innhold 5" descr="SCAN0002.JPG"/>
          <p:cNvPicPr>
            <a:picLocks noGrp="1" noChangeAspect="1"/>
          </p:cNvPicPr>
          <p:nvPr>
            <p:ph idx="1"/>
          </p:nvPr>
        </p:nvPicPr>
        <p:blipFill>
          <a:blip r:embed="rId3"/>
          <a:srcRect l="14967" t="54202" r="5168" b="5457"/>
          <a:stretch>
            <a:fillRect/>
          </a:stretch>
        </p:blipFill>
        <p:spPr bwMode="auto">
          <a:xfrm>
            <a:off x="444500" y="687388"/>
            <a:ext cx="8242300" cy="5668962"/>
          </a:xfrm>
        </p:spPr>
      </p:pic>
      <p:sp>
        <p:nvSpPr>
          <p:cNvPr id="26627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26628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CE05CA-B2F8-46F1-8E99-DECC4289C48C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nn-NO"/>
          </a:p>
        </p:txBody>
      </p:sp>
      <p:sp>
        <p:nvSpPr>
          <p:cNvPr id="26629" name="TekstSylinder 6"/>
          <p:cNvSpPr txBox="1">
            <a:spLocks noChangeArrowheads="1"/>
          </p:cNvSpPr>
          <p:nvPr/>
        </p:nvSpPr>
        <p:spPr bwMode="auto">
          <a:xfrm>
            <a:off x="1371600" y="163513"/>
            <a:ext cx="69484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n-NO" sz="2800">
                <a:latin typeface="Book Antiqua" pitchFamily="18" charset="0"/>
              </a:rPr>
              <a:t>Investeringsanalysen for en klient ved SRS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sz="3600" b="1" dirty="0" smtClean="0"/>
              <a:t>Inntekts- og kostnadsflyten</a:t>
            </a:r>
            <a:endParaRPr lang="nb-NO" sz="36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sz="3600" dirty="0" smtClean="0"/>
              <a:t>Nåverdien av investeringen i alle klientene ble: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sz="3600" dirty="0" smtClean="0"/>
              <a:t>Totalt for 10 klienter 44,8 mill kr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sz="3600" dirty="0" smtClean="0"/>
              <a:t>14 mill kr ble investert i klientene over 15 år</a:t>
            </a:r>
            <a:endParaRPr lang="nb-NO" sz="3600" dirty="0"/>
          </a:p>
        </p:txBody>
      </p:sp>
      <p:sp>
        <p:nvSpPr>
          <p:cNvPr id="27651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27652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25858B-F300-4ACD-A01C-16C121CDB6BD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nn-NO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n-NO" dirty="0" smtClean="0"/>
              <a:t>.</a:t>
            </a:r>
            <a:endParaRPr lang="nn-NO" dirty="0"/>
          </a:p>
        </p:txBody>
      </p:sp>
      <p:pic>
        <p:nvPicPr>
          <p:cNvPr id="28674" name="Plassholder for innhold 5" descr="SCAN0001.JPG"/>
          <p:cNvPicPr>
            <a:picLocks noGrp="1" noChangeAspect="1"/>
          </p:cNvPicPr>
          <p:nvPr>
            <p:ph idx="1"/>
          </p:nvPr>
        </p:nvPicPr>
        <p:blipFill>
          <a:blip r:embed="rId3"/>
          <a:srcRect l="11008" t="63451" r="34035" b="4025"/>
          <a:stretch>
            <a:fillRect/>
          </a:stretch>
        </p:blipFill>
        <p:spPr bwMode="auto">
          <a:xfrm>
            <a:off x="444500" y="533400"/>
            <a:ext cx="8242300" cy="5822950"/>
          </a:xfrm>
        </p:spPr>
      </p:pic>
      <p:sp>
        <p:nvSpPr>
          <p:cNvPr id="28675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28676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5A1C0A-E6B4-46B5-A34F-55485D0A3379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nn-NO"/>
          </a:p>
        </p:txBody>
      </p:sp>
      <p:sp>
        <p:nvSpPr>
          <p:cNvPr id="28677" name="TekstSylinder 6"/>
          <p:cNvSpPr txBox="1">
            <a:spLocks noChangeArrowheads="1"/>
          </p:cNvSpPr>
          <p:nvPr/>
        </p:nvSpPr>
        <p:spPr bwMode="auto">
          <a:xfrm>
            <a:off x="1571625" y="0"/>
            <a:ext cx="54673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n-NO" sz="2400">
                <a:latin typeface="Book Antiqua" pitchFamily="18" charset="0"/>
              </a:rPr>
              <a:t>Nåverdien av investeringen i klientene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65175" y="79375"/>
            <a:ext cx="7612063" cy="10636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n-NO" dirty="0" smtClean="0"/>
              <a:t>.</a:t>
            </a:r>
            <a:endParaRPr lang="nn-NO" dirty="0"/>
          </a:p>
        </p:txBody>
      </p:sp>
      <p:pic>
        <p:nvPicPr>
          <p:cNvPr id="29698" name="Plassholder for innhold 5" descr="SCAN0003.JPG"/>
          <p:cNvPicPr>
            <a:picLocks noGrp="1" noChangeAspect="1"/>
          </p:cNvPicPr>
          <p:nvPr>
            <p:ph idx="1"/>
          </p:nvPr>
        </p:nvPicPr>
        <p:blipFill>
          <a:blip r:embed="rId3"/>
          <a:srcRect l="8791" r="9187" b="58414"/>
          <a:stretch>
            <a:fillRect/>
          </a:stretch>
        </p:blipFill>
        <p:spPr bwMode="auto">
          <a:xfrm>
            <a:off x="444500" y="762000"/>
            <a:ext cx="7932738" cy="5334000"/>
          </a:xfrm>
        </p:spPr>
      </p:pic>
      <p:sp>
        <p:nvSpPr>
          <p:cNvPr id="29699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29700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642726-4E15-4D2C-B6B8-19C0E9787C7A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nn-NO"/>
          </a:p>
        </p:txBody>
      </p:sp>
      <p:sp>
        <p:nvSpPr>
          <p:cNvPr id="29701" name="TekstSylinder 6"/>
          <p:cNvSpPr txBox="1">
            <a:spLocks noChangeArrowheads="1"/>
          </p:cNvSpPr>
          <p:nvPr/>
        </p:nvSpPr>
        <p:spPr bwMode="auto">
          <a:xfrm>
            <a:off x="825500" y="985838"/>
            <a:ext cx="6959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n-NO" sz="2400">
                <a:latin typeface="Book Antiqua" pitchFamily="18" charset="0"/>
              </a:rPr>
              <a:t>Pengestrømmen knyttet til de 10 klientene på SRS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n-NO" dirty="0" smtClean="0"/>
              <a:t>.</a:t>
            </a:r>
            <a:endParaRPr lang="nn-NO" dirty="0"/>
          </a:p>
        </p:txBody>
      </p:sp>
      <p:pic>
        <p:nvPicPr>
          <p:cNvPr id="30722" name="Plassholder for innhold 5" descr="SCAN0003.JPG"/>
          <p:cNvPicPr>
            <a:picLocks noGrp="1" noChangeAspect="1"/>
          </p:cNvPicPr>
          <p:nvPr>
            <p:ph idx="1"/>
          </p:nvPr>
        </p:nvPicPr>
        <p:blipFill>
          <a:blip r:embed="rId3"/>
          <a:srcRect l="16888" t="61629" r="4089"/>
          <a:stretch>
            <a:fillRect/>
          </a:stretch>
        </p:blipFill>
        <p:spPr bwMode="auto">
          <a:xfrm>
            <a:off x="444500" y="609600"/>
            <a:ext cx="7932738" cy="5643563"/>
          </a:xfrm>
        </p:spPr>
      </p:pic>
      <p:sp>
        <p:nvSpPr>
          <p:cNvPr id="30723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30724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472E91-DFDC-4964-9422-458ACC0E9FE9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nn-NO"/>
          </a:p>
        </p:txBody>
      </p:sp>
      <p:sp>
        <p:nvSpPr>
          <p:cNvPr id="30725" name="TekstSylinder 6"/>
          <p:cNvSpPr txBox="1">
            <a:spLocks noChangeArrowheads="1"/>
          </p:cNvSpPr>
          <p:nvPr/>
        </p:nvSpPr>
        <p:spPr bwMode="auto">
          <a:xfrm>
            <a:off x="2286000" y="666750"/>
            <a:ext cx="58531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nn-NO" sz="2400">
                <a:latin typeface="Book Antiqua" pitchFamily="18" charset="0"/>
              </a:rPr>
              <a:t>Pengestrømmen knyttet til 3 av klientene.</a:t>
            </a:r>
          </a:p>
          <a:p>
            <a:pPr algn="ctr"/>
            <a:r>
              <a:rPr lang="nb-NO" sz="2400">
                <a:latin typeface="Book Antiqua" pitchFamily="18" charset="0"/>
              </a:rPr>
              <a:t>V</a:t>
            </a:r>
            <a:r>
              <a:rPr lang="nn-NO" sz="2400">
                <a:latin typeface="Book Antiqua" pitchFamily="18" charset="0"/>
              </a:rPr>
              <a:t>iser den store variasjonen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sz="3600" b="1" dirty="0" smtClean="0"/>
              <a:t>Hva om man ikke gjør noe?</a:t>
            </a:r>
            <a:endParaRPr lang="nb-NO" sz="36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44500" y="2070100"/>
            <a:ext cx="8231188" cy="41830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1) Anta 30 klienter. De påfører samfunnet utgifter over 15 år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Selv om startinvesteringen settes i banken, koster de 30 samfunnet 114 mill kr over 15 år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2) Anta 30 klienter der 10 har en utvikling som de studerte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De 20 andre påfører samfunnet kostnader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10 av dem dør i løpet av de 15 årene</a:t>
            </a:r>
          </a:p>
          <a:p>
            <a:pPr fontAlgn="auto">
              <a:spcAft>
                <a:spcPts val="0"/>
              </a:spcAft>
              <a:defRPr/>
            </a:pPr>
            <a:endParaRPr lang="nb-NO" dirty="0"/>
          </a:p>
        </p:txBody>
      </p:sp>
      <p:sp>
        <p:nvSpPr>
          <p:cNvPr id="31747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31748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ACD936-BB02-4C43-9273-BC1E6257E2F4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nn-NO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sz="3600" b="1" i="1" dirty="0" smtClean="0"/>
              <a:t>Hva om man ikke gjør noe?</a:t>
            </a:r>
            <a:endParaRPr lang="nb-NO" sz="3600" b="1" i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Alternativ 1) 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Offentlig utgift 114 mill kr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Alternativ 2)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De 20 påfører kostnader på 92,5 mill kr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De 10 reduserer offentlige utgifter med 30 mill kr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Differensen 11 mill kr er reduserte offentlige utgifter ved at 10 av 30 blir rehabilitert</a:t>
            </a:r>
            <a:endParaRPr lang="nb-NO" dirty="0"/>
          </a:p>
        </p:txBody>
      </p:sp>
      <p:sp>
        <p:nvSpPr>
          <p:cNvPr id="32771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32772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4EF1B3D-D5E4-450D-92D6-E593FDF2DA41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nn-NO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Avkastningen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For de 10 som rehabiliteres er avkastningen på investeringen over 15 år 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250% ved 5% kalkulasjonsrente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Beregningene er gjort med svært strenge antakelser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dirty="0" smtClean="0"/>
              <a:t>33% dør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dirty="0" smtClean="0"/>
              <a:t>10% selvhelbredes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dirty="0" smtClean="0"/>
              <a:t>Pengene som skulle gått til </a:t>
            </a:r>
            <a:r>
              <a:rPr lang="nb-NO" dirty="0" err="1" smtClean="0"/>
              <a:t>rehab</a:t>
            </a:r>
            <a:r>
              <a:rPr lang="nb-NO" dirty="0" smtClean="0"/>
              <a:t> settes i banken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dirty="0" smtClean="0"/>
              <a:t>Somatiske helseutgifter er ikke tatt med</a:t>
            </a:r>
            <a:endParaRPr lang="nb-NO" dirty="0"/>
          </a:p>
        </p:txBody>
      </p:sp>
      <p:sp>
        <p:nvSpPr>
          <p:cNvPr id="33795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33796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23A879-33CE-4849-8454-435CACABA1FD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nn-NO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.</a:t>
            </a:r>
            <a:endParaRPr lang="nb-NO" dirty="0"/>
          </a:p>
        </p:txBody>
      </p:sp>
      <p:pic>
        <p:nvPicPr>
          <p:cNvPr id="34818" name="Plassholder for innhold 8" descr="SCAN0002.JPG"/>
          <p:cNvPicPr>
            <a:picLocks noGrp="1" noChangeAspect="1"/>
          </p:cNvPicPr>
          <p:nvPr>
            <p:ph idx="1"/>
          </p:nvPr>
        </p:nvPicPr>
        <p:blipFill>
          <a:blip r:embed="rId3"/>
          <a:srcRect b="52020"/>
          <a:stretch>
            <a:fillRect/>
          </a:stretch>
        </p:blipFill>
        <p:spPr bwMode="auto">
          <a:xfrm>
            <a:off x="1187450" y="79375"/>
            <a:ext cx="6913563" cy="2006600"/>
          </a:xfrm>
        </p:spPr>
      </p:pic>
      <p:sp>
        <p:nvSpPr>
          <p:cNvPr id="34819" name="Plassholder for bunntekst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34820" name="Plassholder for lysbildenumm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0E4612-CE46-471F-BB2F-36E3B78491C0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nn-NO"/>
          </a:p>
        </p:txBody>
      </p:sp>
      <p:sp>
        <p:nvSpPr>
          <p:cNvPr id="34821" name="TekstSylinder 9"/>
          <p:cNvSpPr txBox="1">
            <a:spLocks noChangeArrowheads="1"/>
          </p:cNvSpPr>
          <p:nvPr/>
        </p:nvSpPr>
        <p:spPr bwMode="auto">
          <a:xfrm>
            <a:off x="430213" y="2085975"/>
            <a:ext cx="7750175" cy="415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>
                <a:solidFill>
                  <a:schemeClr val="bg1"/>
                </a:solidFill>
                <a:latin typeface="Book Antiqua" pitchFamily="18" charset="0"/>
              </a:rPr>
              <a:t>Hvorfor har folk råd til å fortsette med rusmisbruk?</a:t>
            </a:r>
          </a:p>
          <a:p>
            <a:r>
              <a:rPr lang="nb-NO" sz="2400">
                <a:solidFill>
                  <a:schemeClr val="bg1"/>
                </a:solidFill>
                <a:latin typeface="Book Antiqua" pitchFamily="18" charset="0"/>
              </a:rPr>
              <a:t>I 1993 var prisen på en gatedose heroin 300kr</a:t>
            </a:r>
          </a:p>
          <a:p>
            <a:r>
              <a:rPr lang="nb-NO" sz="2400">
                <a:solidFill>
                  <a:schemeClr val="bg1"/>
                </a:solidFill>
                <a:latin typeface="Book Antiqua" pitchFamily="18" charset="0"/>
              </a:rPr>
              <a:t>Innkjøp for pusheren kostet ca 50000kr for 10g heroin</a:t>
            </a:r>
          </a:p>
          <a:p>
            <a:r>
              <a:rPr lang="nb-NO" sz="2400">
                <a:solidFill>
                  <a:schemeClr val="bg1"/>
                </a:solidFill>
                <a:latin typeface="Book Antiqua" pitchFamily="18" charset="0"/>
              </a:rPr>
              <a:t>Heroinen deles opp og selges til sluttbrukere</a:t>
            </a:r>
          </a:p>
          <a:p>
            <a:r>
              <a:rPr lang="nb-NO" sz="2400">
                <a:solidFill>
                  <a:schemeClr val="bg1"/>
                </a:solidFill>
                <a:latin typeface="Book Antiqua" pitchFamily="18" charset="0"/>
              </a:rPr>
              <a:t>Prisene den gang gav en årlig nettoinntekt(ingen skatt!)</a:t>
            </a:r>
          </a:p>
          <a:p>
            <a:r>
              <a:rPr lang="nb-NO" sz="2400">
                <a:solidFill>
                  <a:schemeClr val="bg1"/>
                </a:solidFill>
                <a:latin typeface="Book Antiqua" pitchFamily="18" charset="0"/>
              </a:rPr>
              <a:t>120000kr </a:t>
            </a:r>
          </a:p>
          <a:p>
            <a:r>
              <a:rPr lang="nb-NO" sz="2400">
                <a:solidFill>
                  <a:schemeClr val="bg1"/>
                </a:solidFill>
                <a:latin typeface="Book Antiqua" pitchFamily="18" charset="0"/>
              </a:rPr>
              <a:t>I tillegg mottar pusheren sosialstøtte da han jo ikke </a:t>
            </a:r>
          </a:p>
          <a:p>
            <a:r>
              <a:rPr lang="nb-NO" sz="2400">
                <a:solidFill>
                  <a:schemeClr val="bg1"/>
                </a:solidFill>
                <a:latin typeface="Book Antiqua" pitchFamily="18" charset="0"/>
              </a:rPr>
              <a:t>”arbeider” og ikke klarer seg</a:t>
            </a:r>
          </a:p>
          <a:p>
            <a:r>
              <a:rPr lang="nb-NO" sz="2400">
                <a:solidFill>
                  <a:schemeClr val="bg1"/>
                </a:solidFill>
                <a:latin typeface="Book Antiqua" pitchFamily="18" charset="0"/>
              </a:rPr>
              <a:t>Inntektsnivået  var høyere enn for en industriarbeider</a:t>
            </a:r>
          </a:p>
          <a:p>
            <a:endParaRPr lang="nb-NO" sz="2400">
              <a:solidFill>
                <a:schemeClr val="bg1"/>
              </a:solidFill>
              <a:latin typeface="Book Antiqua" pitchFamily="18" charset="0"/>
            </a:endParaRPr>
          </a:p>
          <a:p>
            <a:r>
              <a:rPr lang="nb-NO" sz="2400">
                <a:solidFill>
                  <a:schemeClr val="bg1"/>
                </a:solidFill>
                <a:latin typeface="Book Antiqua" pitchFamily="18" charset="0"/>
              </a:rPr>
              <a:t>Nedsiden er selvsagt risikoen for å bli tatt av politiet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n-NO" sz="3200" b="1" dirty="0" err="1" smtClean="0"/>
              <a:t>Hva</a:t>
            </a:r>
            <a:r>
              <a:rPr lang="nn-NO" sz="3200" b="1" dirty="0" smtClean="0"/>
              <a:t> kan </a:t>
            </a:r>
            <a:r>
              <a:rPr lang="nn-NO" sz="3200" b="1" dirty="0" err="1" smtClean="0"/>
              <a:t>beregningene</a:t>
            </a:r>
            <a:r>
              <a:rPr lang="nn-NO" sz="3200" b="1" dirty="0" smtClean="0"/>
              <a:t> </a:t>
            </a:r>
            <a:r>
              <a:rPr lang="nn-NO" sz="3200" b="1" dirty="0" err="1" smtClean="0"/>
              <a:t>brukes</a:t>
            </a:r>
            <a:r>
              <a:rPr lang="nn-NO" sz="3200" b="1" dirty="0" smtClean="0"/>
              <a:t> til i dag?</a:t>
            </a:r>
            <a:endParaRPr lang="nn-NO" sz="32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n-NO" dirty="0" err="1" smtClean="0"/>
              <a:t>Sammenligne</a:t>
            </a:r>
            <a:r>
              <a:rPr lang="nn-NO" dirty="0" smtClean="0"/>
              <a:t> med samfunnsøkonomien ved dagens </a:t>
            </a:r>
            <a:r>
              <a:rPr lang="nn-NO" dirty="0" err="1" smtClean="0"/>
              <a:t>vanligste</a:t>
            </a:r>
            <a:r>
              <a:rPr lang="nn-NO" dirty="0" smtClean="0"/>
              <a:t> behandling av opiatmisbruk gjennom </a:t>
            </a:r>
            <a:r>
              <a:rPr lang="nn-NO" dirty="0" err="1" smtClean="0"/>
              <a:t>LAR-systemet</a:t>
            </a:r>
            <a:endParaRPr lang="nn-NO" dirty="0" smtClean="0"/>
          </a:p>
          <a:p>
            <a:pPr fontAlgn="auto">
              <a:spcAft>
                <a:spcPts val="0"/>
              </a:spcAft>
              <a:defRPr/>
            </a:pPr>
            <a:r>
              <a:rPr lang="nn-NO" dirty="0" err="1" smtClean="0"/>
              <a:t>Beregningene</a:t>
            </a:r>
            <a:r>
              <a:rPr lang="nn-NO" dirty="0" smtClean="0"/>
              <a:t> viser at det lønner seg å bruke tid og </a:t>
            </a:r>
            <a:r>
              <a:rPr lang="nn-NO" dirty="0" err="1" smtClean="0"/>
              <a:t>penger</a:t>
            </a:r>
            <a:r>
              <a:rPr lang="nn-NO" dirty="0" smtClean="0"/>
              <a:t> på (re)habilitering av </a:t>
            </a:r>
            <a:r>
              <a:rPr lang="nn-NO" dirty="0" err="1" smtClean="0"/>
              <a:t>utsatte</a:t>
            </a:r>
            <a:r>
              <a:rPr lang="nn-NO" dirty="0" smtClean="0"/>
              <a:t> grupper</a:t>
            </a:r>
          </a:p>
          <a:p>
            <a:pPr fontAlgn="auto">
              <a:spcAft>
                <a:spcPts val="0"/>
              </a:spcAft>
              <a:defRPr/>
            </a:pPr>
            <a:r>
              <a:rPr lang="nn-NO" dirty="0" smtClean="0"/>
              <a:t>Rehabilitering tar tid, her 5-6 år før </a:t>
            </a:r>
            <a:r>
              <a:rPr lang="nn-NO" dirty="0" err="1" smtClean="0"/>
              <a:t>avkastningen</a:t>
            </a:r>
            <a:r>
              <a:rPr lang="nn-NO" dirty="0" smtClean="0"/>
              <a:t> kommer</a:t>
            </a:r>
          </a:p>
          <a:p>
            <a:pPr fontAlgn="auto">
              <a:spcAft>
                <a:spcPts val="0"/>
              </a:spcAft>
              <a:defRPr/>
            </a:pPr>
            <a:r>
              <a:rPr lang="nn-NO" dirty="0" smtClean="0"/>
              <a:t>Passiv behandling er ofte et sidespor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n-NO" dirty="0" smtClean="0"/>
              <a:t>Min yrkesgruppe er der en stor synder</a:t>
            </a:r>
            <a:endParaRPr lang="nn-NO" dirty="0"/>
          </a:p>
        </p:txBody>
      </p:sp>
      <p:sp>
        <p:nvSpPr>
          <p:cNvPr id="35843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35844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EC5E27-8BEE-492C-AC48-7354787968BF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nn-NO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Narkotikaavhengige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b-NO" sz="2800" b="1" dirty="0" smtClean="0"/>
              <a:t>Det er personen når bruken gir store problemer i fungering sosialt, i arbeid og dels for helsen </a:t>
            </a:r>
            <a:endParaRPr lang="nb-NO" sz="3500" b="1" dirty="0" smtClean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nb-NO" sz="2800" dirty="0" smtClean="0"/>
              <a:t>Andre avhengige av rusmulige substanser finnes også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sz="2800" dirty="0" smtClean="0"/>
              <a:t>Alkohol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sz="2800" dirty="0" smtClean="0"/>
              <a:t>Sigaretter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sz="2800" dirty="0" smtClean="0"/>
              <a:t>Sjokolade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sz="2800" dirty="0" smtClean="0"/>
              <a:t>De tas ikke opp i dag</a:t>
            </a:r>
          </a:p>
          <a:p>
            <a:pPr lvl="1"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nb-NO" sz="2800" dirty="0" smtClean="0"/>
          </a:p>
          <a:p>
            <a:pPr lvl="1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nb-NO" sz="2800" dirty="0" smtClean="0"/>
              <a:t>Lønnsomhetsbegrepet  må jeg si litt  om først</a:t>
            </a:r>
          </a:p>
        </p:txBody>
      </p:sp>
      <p:sp>
        <p:nvSpPr>
          <p:cNvPr id="18435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18436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713898-DD45-4B6D-A94B-2C98D2FE7AFF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8788" y="296863"/>
            <a:ext cx="7612062" cy="141763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sz="3600" b="1" dirty="0" smtClean="0"/>
              <a:t>(Re)habiliterings- eller (be)handlingsfokus</a:t>
            </a:r>
            <a:endParaRPr lang="nb-NO" sz="36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8788" y="1714500"/>
            <a:ext cx="7612062" cy="41814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Antonovsky </a:t>
            </a:r>
            <a:r>
              <a:rPr lang="nb-NO" dirty="0" err="1" smtClean="0"/>
              <a:t>Sense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coherence</a:t>
            </a:r>
            <a:r>
              <a:rPr lang="nb-NO" dirty="0" smtClean="0"/>
              <a:t> modell</a:t>
            </a:r>
            <a:endParaRPr lang="nb-NO" dirty="0"/>
          </a:p>
        </p:txBody>
      </p:sp>
      <p:sp>
        <p:nvSpPr>
          <p:cNvPr id="36867" name="Plassholder for bunntekst 3"/>
          <p:cNvSpPr>
            <a:spLocks noGrp="1"/>
          </p:cNvSpPr>
          <p:nvPr>
            <p:ph type="ftr" sz="quarter" idx="11"/>
          </p:nvPr>
        </p:nvSpPr>
        <p:spPr bwMode="auto">
          <a:xfrm>
            <a:off x="136525" y="6573838"/>
            <a:ext cx="2895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36868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xfrm>
            <a:off x="3998913" y="6573838"/>
            <a:ext cx="5334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C418F5-B828-478B-9B9C-08C94E189D24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nn-NO"/>
          </a:p>
        </p:txBody>
      </p:sp>
      <p:sp>
        <p:nvSpPr>
          <p:cNvPr id="6" name="Ellipse 5"/>
          <p:cNvSpPr/>
          <p:nvPr/>
        </p:nvSpPr>
        <p:spPr>
          <a:xfrm>
            <a:off x="1816903" y="3141761"/>
            <a:ext cx="3528392" cy="302433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sz="2800" b="1" dirty="0">
              <a:solidFill>
                <a:schemeClr val="tx1"/>
              </a:solidFill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3032125" y="2333625"/>
            <a:ext cx="1274763" cy="85407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cxnSp>
        <p:nvCxnSpPr>
          <p:cNvPr id="12" name="Buet linje 11"/>
          <p:cNvCxnSpPr/>
          <p:nvPr/>
        </p:nvCxnSpPr>
        <p:spPr>
          <a:xfrm rot="16200000" flipH="1">
            <a:off x="2245519" y="3652044"/>
            <a:ext cx="1079500" cy="4937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Buet linje 17"/>
          <p:cNvCxnSpPr/>
          <p:nvPr/>
        </p:nvCxnSpPr>
        <p:spPr>
          <a:xfrm rot="5400000">
            <a:off x="2281237" y="4695826"/>
            <a:ext cx="1008063" cy="493712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Buet linje 19"/>
          <p:cNvCxnSpPr/>
          <p:nvPr/>
        </p:nvCxnSpPr>
        <p:spPr>
          <a:xfrm rot="5400000">
            <a:off x="2287588" y="5699125"/>
            <a:ext cx="503238" cy="158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Minus 21"/>
          <p:cNvSpPr/>
          <p:nvPr/>
        </p:nvSpPr>
        <p:spPr>
          <a:xfrm flipV="1">
            <a:off x="1816903" y="3141761"/>
            <a:ext cx="3744416" cy="45719"/>
          </a:xfrm>
          <a:prstGeom prst="mathMinus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/>
          </a:p>
        </p:txBody>
      </p:sp>
      <p:sp>
        <p:nvSpPr>
          <p:cNvPr id="36879" name="TekstSylinder 22"/>
          <p:cNvSpPr txBox="1">
            <a:spLocks noChangeArrowheads="1"/>
          </p:cNvSpPr>
          <p:nvPr/>
        </p:nvSpPr>
        <p:spPr bwMode="auto">
          <a:xfrm>
            <a:off x="1817688" y="4114800"/>
            <a:ext cx="12795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1">
                <a:latin typeface="Book Antiqua" pitchFamily="18" charset="0"/>
              </a:rPr>
              <a:t>”FRISK</a:t>
            </a:r>
          </a:p>
          <a:p>
            <a:r>
              <a:rPr lang="nb-NO" sz="2400" b="1">
                <a:latin typeface="Book Antiqua" pitchFamily="18" charset="0"/>
              </a:rPr>
              <a:t>DEL”</a:t>
            </a:r>
          </a:p>
        </p:txBody>
      </p:sp>
      <p:sp>
        <p:nvSpPr>
          <p:cNvPr id="36880" name="TekstSylinder 23"/>
          <p:cNvSpPr txBox="1">
            <a:spLocks noChangeArrowheads="1"/>
          </p:cNvSpPr>
          <p:nvPr/>
        </p:nvSpPr>
        <p:spPr bwMode="auto">
          <a:xfrm>
            <a:off x="3576638" y="4114800"/>
            <a:ext cx="110331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800" b="1">
                <a:latin typeface="Book Antiqua" pitchFamily="18" charset="0"/>
              </a:rPr>
              <a:t>”SYK</a:t>
            </a:r>
          </a:p>
          <a:p>
            <a:r>
              <a:rPr lang="nb-NO" sz="2800" b="1">
                <a:latin typeface="Book Antiqua" pitchFamily="18" charset="0"/>
              </a:rPr>
              <a:t>DEL”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765175" y="79375"/>
            <a:ext cx="7612063" cy="14176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sz="3600" b="1" dirty="0" smtClean="0"/>
              <a:t>Mer kunnskap !</a:t>
            </a:r>
            <a:endParaRPr lang="nb-NO" sz="3600" b="1" dirty="0"/>
          </a:p>
        </p:txBody>
      </p:sp>
      <p:sp>
        <p:nvSpPr>
          <p:cNvPr id="7" name="Plassholder for innhold 6"/>
          <p:cNvSpPr>
            <a:spLocks noGrp="1"/>
          </p:cNvSpPr>
          <p:nvPr>
            <p:ph sz="half" idx="1"/>
          </p:nvPr>
        </p:nvSpPr>
        <p:spPr>
          <a:xfrm>
            <a:off x="765175" y="1773238"/>
            <a:ext cx="3657600" cy="449421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b-NO" sz="2400" dirty="0" smtClean="0"/>
              <a:t>En grei, men noe teknisk bok fra 2006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sz="2400" dirty="0" smtClean="0"/>
              <a:t>Forfatter er professor i helseøkonomi ved </a:t>
            </a:r>
            <a:r>
              <a:rPr lang="nb-NO" sz="2400" dirty="0" err="1" smtClean="0"/>
              <a:t>UiTø</a:t>
            </a:r>
            <a:endParaRPr lang="nb-NO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nb-NO" sz="2400" dirty="0" smtClean="0"/>
              <a:t>Forklarer </a:t>
            </a:r>
            <a:r>
              <a:rPr lang="nb-NO" sz="2400" dirty="0" err="1" smtClean="0"/>
              <a:t>grunnlags-begreper</a:t>
            </a:r>
            <a:r>
              <a:rPr lang="nb-NO" sz="2400" dirty="0" smtClean="0"/>
              <a:t> om effektivitet, kostnad effekt analyse og måling av helseforbedringer</a:t>
            </a:r>
            <a:endParaRPr lang="nb-NO" sz="2400" dirty="0"/>
          </a:p>
        </p:txBody>
      </p:sp>
      <p:pic>
        <p:nvPicPr>
          <p:cNvPr id="37891" name="Plassholder for innhold 8" descr="SCAN000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5198" t="8044" r="12537" b="19656"/>
          <a:stretch>
            <a:fillRect/>
          </a:stretch>
        </p:blipFill>
        <p:spPr bwMode="auto">
          <a:xfrm>
            <a:off x="4838700" y="1484313"/>
            <a:ext cx="3538538" cy="4953000"/>
          </a:xfrm>
        </p:spPr>
      </p:pic>
      <p:sp>
        <p:nvSpPr>
          <p:cNvPr id="37892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37893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0DFF7C-AD5A-4943-805C-A44667FAE632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/>
          <p:cNvSpPr>
            <a:spLocks noGrp="1"/>
          </p:cNvSpPr>
          <p:nvPr>
            <p:ph type="title"/>
          </p:nvPr>
        </p:nvSpPr>
        <p:spPr>
          <a:xfrm>
            <a:off x="444500" y="79375"/>
            <a:ext cx="7932738" cy="1417638"/>
          </a:xfrm>
        </p:spPr>
        <p:txBody>
          <a:bodyPr/>
          <a:lstStyle/>
          <a:p>
            <a:pPr algn="l" fontAlgn="auto">
              <a:spcAft>
                <a:spcPts val="0"/>
              </a:spcAft>
              <a:defRPr/>
            </a:pPr>
            <a:r>
              <a:rPr lang="nb-NO" sz="2800" dirty="0" smtClean="0"/>
              <a:t>Hva koster opiat-</a:t>
            </a:r>
            <a:br>
              <a:rPr lang="nb-NO" sz="2800" dirty="0" smtClean="0"/>
            </a:br>
            <a:r>
              <a:rPr lang="nb-NO" sz="2800" dirty="0" smtClean="0"/>
              <a:t>misbruk i USA i 2010?</a:t>
            </a:r>
            <a:endParaRPr lang="nb-NO" sz="2800" dirty="0"/>
          </a:p>
        </p:txBody>
      </p:sp>
      <p:pic>
        <p:nvPicPr>
          <p:cNvPr id="38914" name="Plassholder for innhold 8" descr="SCAN0000.JPG"/>
          <p:cNvPicPr>
            <a:picLocks noGrp="1" noChangeAspect="1"/>
          </p:cNvPicPr>
          <p:nvPr>
            <p:ph idx="1"/>
          </p:nvPr>
        </p:nvPicPr>
        <p:blipFill>
          <a:blip r:embed="rId3"/>
          <a:srcRect l="7703" t="6870" b="7240"/>
          <a:stretch>
            <a:fillRect/>
          </a:stretch>
        </p:blipFill>
        <p:spPr bwMode="auto">
          <a:xfrm>
            <a:off x="4398963" y="404813"/>
            <a:ext cx="4476750" cy="6316662"/>
          </a:xfrm>
        </p:spPr>
      </p:pic>
      <p:sp>
        <p:nvSpPr>
          <p:cNvPr id="38915" name="Plassholder for bunntekst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38916" name="Plassholder for lysbildenumm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3A339B-0B04-4A0E-9EBD-27763561E657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nn-NO"/>
          </a:p>
        </p:txBody>
      </p:sp>
      <p:sp>
        <p:nvSpPr>
          <p:cNvPr id="38917" name="TekstSylinder 9"/>
          <p:cNvSpPr txBox="1">
            <a:spLocks noChangeArrowheads="1"/>
          </p:cNvSpPr>
          <p:nvPr/>
        </p:nvSpPr>
        <p:spPr bwMode="auto">
          <a:xfrm>
            <a:off x="444500" y="2133600"/>
            <a:ext cx="3954463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>
                <a:solidFill>
                  <a:schemeClr val="bg1"/>
                </a:solidFill>
                <a:latin typeface="Book Antiqua" pitchFamily="18" charset="0"/>
              </a:rPr>
              <a:t>Charles Ruetsch 2010</a:t>
            </a:r>
          </a:p>
          <a:p>
            <a:r>
              <a:rPr lang="nb-NO" sz="2000">
                <a:solidFill>
                  <a:schemeClr val="bg1"/>
                </a:solidFill>
                <a:latin typeface="Book Antiqua" pitchFamily="18" charset="0"/>
              </a:rPr>
              <a:t>J Manag Care Pharm;16:S9-13 </a:t>
            </a:r>
          </a:p>
          <a:p>
            <a:endParaRPr lang="nb-NO" sz="2000">
              <a:solidFill>
                <a:schemeClr val="bg1"/>
              </a:solidFill>
              <a:latin typeface="Book Antiqua" pitchFamily="18" charset="0"/>
            </a:endParaRPr>
          </a:p>
          <a:p>
            <a:r>
              <a:rPr lang="nb-NO" sz="2000">
                <a:solidFill>
                  <a:schemeClr val="bg1"/>
                </a:solidFill>
                <a:latin typeface="Book Antiqua" pitchFamily="18" charset="0"/>
              </a:rPr>
              <a:t>6-15% misbruker stoffer</a:t>
            </a:r>
          </a:p>
          <a:p>
            <a:r>
              <a:rPr lang="nb-NO" sz="2000">
                <a:solidFill>
                  <a:schemeClr val="bg1"/>
                </a:solidFill>
                <a:latin typeface="Book Antiqua" pitchFamily="18" charset="0"/>
              </a:rPr>
              <a:t>20% misbruker opiatpiller</a:t>
            </a:r>
          </a:p>
          <a:p>
            <a:r>
              <a:rPr lang="nb-NO" sz="2000">
                <a:solidFill>
                  <a:schemeClr val="bg1"/>
                </a:solidFill>
                <a:latin typeface="Book Antiqua" pitchFamily="18" charset="0"/>
              </a:rPr>
              <a:t>Personer som misbruker </a:t>
            </a:r>
          </a:p>
          <a:p>
            <a:r>
              <a:rPr lang="nb-NO" sz="2000">
                <a:solidFill>
                  <a:schemeClr val="bg1"/>
                </a:solidFill>
                <a:latin typeface="Book Antiqua" pitchFamily="18" charset="0"/>
              </a:rPr>
              <a:t>opiater koster 8,7 ganger så</a:t>
            </a:r>
          </a:p>
          <a:p>
            <a:r>
              <a:rPr lang="nb-NO" sz="2000">
                <a:solidFill>
                  <a:schemeClr val="bg1"/>
                </a:solidFill>
                <a:latin typeface="Book Antiqua" pitchFamily="18" charset="0"/>
              </a:rPr>
              <a:t>mye i helseutgifter som ikke-</a:t>
            </a:r>
          </a:p>
          <a:p>
            <a:r>
              <a:rPr lang="nb-NO" sz="2000">
                <a:solidFill>
                  <a:schemeClr val="bg1"/>
                </a:solidFill>
                <a:latin typeface="Book Antiqua" pitchFamily="18" charset="0"/>
              </a:rPr>
              <a:t>Misbrukerne</a:t>
            </a:r>
          </a:p>
          <a:p>
            <a:r>
              <a:rPr lang="nb-NO" sz="2000">
                <a:solidFill>
                  <a:schemeClr val="bg1"/>
                </a:solidFill>
                <a:latin typeface="Book Antiqua" pitchFamily="18" charset="0"/>
              </a:rPr>
              <a:t>Opioidmisbruk fører til 2,2 dager</a:t>
            </a:r>
          </a:p>
          <a:p>
            <a:r>
              <a:rPr lang="nb-NO" sz="2000">
                <a:solidFill>
                  <a:schemeClr val="bg1"/>
                </a:solidFill>
                <a:latin typeface="Book Antiqua" pitchFamily="18" charset="0"/>
              </a:rPr>
              <a:t>fravær per måned</a:t>
            </a:r>
          </a:p>
          <a:p>
            <a:r>
              <a:rPr lang="nb-NO" sz="2000">
                <a:solidFill>
                  <a:schemeClr val="bg1"/>
                </a:solidFill>
                <a:latin typeface="Book Antiqua" pitchFamily="18" charset="0"/>
              </a:rPr>
              <a:t>mens 0,8 dager er snittet for </a:t>
            </a:r>
          </a:p>
          <a:p>
            <a:r>
              <a:rPr lang="nb-NO" sz="2000">
                <a:solidFill>
                  <a:schemeClr val="bg1"/>
                </a:solidFill>
                <a:latin typeface="Book Antiqua" pitchFamily="18" charset="0"/>
              </a:rPr>
              <a:t>andre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sz="3600" b="1" dirty="0" smtClean="0"/>
              <a:t>Medisinske følgekostnader av misbruk av piller</a:t>
            </a:r>
            <a:endParaRPr lang="nb-NO" sz="36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5175" y="1773238"/>
            <a:ext cx="7612063" cy="4181475"/>
          </a:xfrm>
        </p:spPr>
        <p:txBody>
          <a:bodyPr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White og medarbeidere 2005 J Man </a:t>
            </a:r>
            <a:r>
              <a:rPr lang="nb-NO" dirty="0" err="1" smtClean="0"/>
              <a:t>Care</a:t>
            </a:r>
            <a:r>
              <a:rPr lang="nb-NO" dirty="0" smtClean="0"/>
              <a:t>  </a:t>
            </a:r>
            <a:r>
              <a:rPr lang="nb-NO" dirty="0" err="1" smtClean="0"/>
              <a:t>Pharm</a:t>
            </a:r>
            <a:r>
              <a:rPr lang="nb-NO" dirty="0" smtClean="0"/>
              <a:t> 11;6:469-79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Del av bakgrunnsmaterialet til </a:t>
            </a:r>
            <a:r>
              <a:rPr lang="nb-NO" dirty="0" err="1" smtClean="0"/>
              <a:t>Strassels</a:t>
            </a:r>
            <a:endParaRPr lang="nb-NO" dirty="0" smtClean="0"/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Registerundersøkelse av data fra 2 millioner forsikrede hos 16 større arbeidsgivere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Årlige direkte helseutgifter var $15884 for misbrukerne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$1830 for ikke – misbrukere  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5 ganger høyere kostnader også for andre medikamenter</a:t>
            </a:r>
            <a:endParaRPr lang="nb-NO" dirty="0"/>
          </a:p>
        </p:txBody>
      </p:sp>
      <p:sp>
        <p:nvSpPr>
          <p:cNvPr id="39939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39940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F03F9E-C8C6-4CBB-9000-0822E76E5481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nn-NO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sz="3200" dirty="0" smtClean="0"/>
              <a:t>Hvor mange misbruker medikamenter med opiater i USA? 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dirty="0" err="1" smtClean="0"/>
              <a:t>Strassels</a:t>
            </a:r>
            <a:r>
              <a:rPr lang="nb-NO" dirty="0" smtClean="0"/>
              <a:t> 2009 J Man </a:t>
            </a:r>
            <a:r>
              <a:rPr lang="nb-NO" dirty="0" err="1" smtClean="0"/>
              <a:t>Care</a:t>
            </a:r>
            <a:r>
              <a:rPr lang="nb-NO" dirty="0" smtClean="0"/>
              <a:t> Pharmacy;15;7:556-62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I  2006 rapporterte 5,2 millioner at de brukte analgetika i ikke – medisinske doser siste måned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Kostnaden var  $ 8,6 milliarder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sz="2400" dirty="0" smtClean="0"/>
              <a:t>Alle helsetjenester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sz="2400" dirty="0" smtClean="0"/>
              <a:t>Arbeidsplasskostnader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sz="2400" dirty="0" smtClean="0"/>
              <a:t>Kriminal- og politikostnader</a:t>
            </a:r>
            <a:endParaRPr lang="nb-NO" sz="2400" dirty="0"/>
          </a:p>
        </p:txBody>
      </p:sp>
      <p:sp>
        <p:nvSpPr>
          <p:cNvPr id="40963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40964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4FF93E-55F6-49D0-B185-91A15B86DA98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nn-NO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sz="3200" b="1" dirty="0" smtClean="0"/>
              <a:t>Takk for oppmerksomheten</a:t>
            </a:r>
            <a:endParaRPr lang="nb-NO" sz="3200" b="1" dirty="0"/>
          </a:p>
        </p:txBody>
      </p:sp>
      <p:pic>
        <p:nvPicPr>
          <p:cNvPr id="41986" name="Plassholder for innhold 5" descr="CIMG2635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5175" y="2070100"/>
            <a:ext cx="7612063" cy="3879850"/>
          </a:xfrm>
        </p:spPr>
      </p:pic>
      <p:sp>
        <p:nvSpPr>
          <p:cNvPr id="41987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41988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795ABB-B65E-4744-B69A-6267991DA828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b="1" dirty="0" smtClean="0"/>
              <a:t>Lønnsomt? </a:t>
            </a:r>
            <a:r>
              <a:rPr lang="nb-NO" dirty="0" smtClean="0"/>
              <a:t/>
            </a:r>
            <a:br>
              <a:rPr lang="nb-NO" dirty="0" smtClean="0"/>
            </a:br>
            <a:r>
              <a:rPr lang="nb-NO" dirty="0" smtClean="0"/>
              <a:t>hvis ja, for hvem ?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Misbrukeren selv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Familien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Samfunnet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og 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Når kommer gevinsten ?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På hvilket budsjett ?</a:t>
            </a:r>
          </a:p>
          <a:p>
            <a:pPr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nb-NO" dirty="0"/>
          </a:p>
        </p:txBody>
      </p:sp>
      <p:sp>
        <p:nvSpPr>
          <p:cNvPr id="19459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19460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1997D0-0B1E-4C98-864D-20B3DABCFE38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5"/>
          <p:cNvSpPr>
            <a:spLocks noGrp="1"/>
          </p:cNvSpPr>
          <p:nvPr>
            <p:ph type="title"/>
          </p:nvPr>
        </p:nvSpPr>
        <p:spPr>
          <a:xfrm>
            <a:off x="444500" y="79375"/>
            <a:ext cx="7932738" cy="14176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sz="3600" b="1" dirty="0" smtClean="0"/>
              <a:t>Må rehabiliteringen være lønnsom ?</a:t>
            </a:r>
            <a:endParaRPr lang="nb-NO" sz="3600" b="1" dirty="0"/>
          </a:p>
        </p:txBody>
      </p:sp>
      <p:sp>
        <p:nvSpPr>
          <p:cNvPr id="7" name="Plassholder for innhold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Staten kan velge aktiviteter som ikke er lønnsomme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dirty="0" smtClean="0"/>
              <a:t>Da begrunnes ressursbruken med sosiale eller moralske argumenter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dirty="0" smtClean="0"/>
              <a:t>OL på Lillehammer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dirty="0" smtClean="0"/>
              <a:t>Omsorgen for psykisk utviklingshemmede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dirty="0" smtClean="0"/>
              <a:t>Likeverdige offentlige tjenester landet rundt</a:t>
            </a:r>
            <a:endParaRPr lang="nb-NO" dirty="0"/>
          </a:p>
        </p:txBody>
      </p:sp>
      <p:sp>
        <p:nvSpPr>
          <p:cNvPr id="20483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20484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A72941-C363-4410-B418-33566FAAAC2A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nn-NO"/>
          </a:p>
        </p:txBody>
      </p:sp>
      <p:pic>
        <p:nvPicPr>
          <p:cNvPr id="2048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548438" y="4175125"/>
            <a:ext cx="0" cy="1588"/>
          </a:xfrm>
        </p:spPr>
      </p:pic>
      <p:pic>
        <p:nvPicPr>
          <p:cNvPr id="2048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8700" y="2084388"/>
            <a:ext cx="3538538" cy="391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kstSylinder 10"/>
          <p:cNvSpPr txBox="1">
            <a:spLocks noChangeArrowheads="1"/>
          </p:cNvSpPr>
          <p:nvPr/>
        </p:nvSpPr>
        <p:spPr bwMode="auto">
          <a:xfrm>
            <a:off x="4838700" y="6356350"/>
            <a:ext cx="3171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solidFill>
                  <a:srgbClr val="FFFF00"/>
                </a:solidFill>
                <a:latin typeface="Book Antiqua" pitchFamily="18" charset="0"/>
              </a:rPr>
              <a:t>Picasso: Absinth-drikkersken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04800" y="79375"/>
            <a:ext cx="8458200" cy="14176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n-NO" sz="3200" b="1" dirty="0" err="1" smtClean="0"/>
              <a:t>Spilleavhengighet</a:t>
            </a:r>
            <a:r>
              <a:rPr lang="nn-NO" sz="3200" dirty="0" smtClean="0"/>
              <a:t> har også økonomiske </a:t>
            </a:r>
            <a:r>
              <a:rPr lang="nn-NO" sz="3200" dirty="0" err="1" smtClean="0"/>
              <a:t>implikasjoner</a:t>
            </a:r>
            <a:r>
              <a:rPr lang="nn-NO" sz="3200" dirty="0" smtClean="0"/>
              <a:t> for samfunn og den enkelte</a:t>
            </a:r>
            <a:endParaRPr lang="nn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nn-NO"/>
          </a:p>
        </p:txBody>
      </p:sp>
      <p:pic>
        <p:nvPicPr>
          <p:cNvPr id="21507" name="Bild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175" y="1666875"/>
            <a:ext cx="7612063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AF058E-1B87-4D51-8098-4842DEE7D2C9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nn-NO"/>
          </a:p>
        </p:txBody>
      </p:sp>
      <p:sp>
        <p:nvSpPr>
          <p:cNvPr id="21509" name="Plassholder for bunntekst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21510" name="TekstSylinder 6"/>
          <p:cNvSpPr txBox="1">
            <a:spLocks noChangeArrowheads="1"/>
          </p:cNvSpPr>
          <p:nvPr/>
        </p:nvSpPr>
        <p:spPr bwMode="auto">
          <a:xfrm>
            <a:off x="4305300" y="1327150"/>
            <a:ext cx="45513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n-NO" sz="1600">
                <a:latin typeface="Book Antiqua" pitchFamily="18" charset="0"/>
              </a:rPr>
              <a:t>Georges de la Tour:” Jukset med ruter ess”, 1635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Bilde 4"/>
          <p:cNvPicPr>
            <a:picLocks noChangeAspect="1" noChangeArrowheads="1"/>
          </p:cNvPicPr>
          <p:nvPr/>
        </p:nvPicPr>
        <p:blipFill>
          <a:blip r:embed="rId3"/>
          <a:srcRect t="6303" b="60316"/>
          <a:stretch>
            <a:fillRect/>
          </a:stretch>
        </p:blipFill>
        <p:spPr bwMode="auto">
          <a:xfrm>
            <a:off x="381000" y="304800"/>
            <a:ext cx="8382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Plassholder for lysbildenumm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C3107FB-692E-44EA-B0ED-D6DA57B1D443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nn-NO"/>
          </a:p>
        </p:txBody>
      </p:sp>
      <p:sp>
        <p:nvSpPr>
          <p:cNvPr id="22531" name="Plassholder for bunntekst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sz="4000" b="1" dirty="0" smtClean="0"/>
              <a:t>Rehabilitering – en byrde ?</a:t>
            </a:r>
            <a:endParaRPr lang="nb-NO" sz="40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65175" y="1773238"/>
            <a:ext cx="7910513" cy="4479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b-NO" b="1" dirty="0" smtClean="0"/>
              <a:t>Medisinsk behandling er ofte lett å begrunne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dirty="0" smtClean="0"/>
              <a:t>Sykdommen eller skaden er lett å se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dirty="0" smtClean="0"/>
              <a:t>Vi har klare og avgrensede behandlingsmuligheter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dirty="0" smtClean="0"/>
              <a:t>Eks. : Brukket ben eller magesår</a:t>
            </a:r>
          </a:p>
          <a:p>
            <a:pPr fontAlgn="auto">
              <a:spcAft>
                <a:spcPts val="0"/>
              </a:spcAft>
              <a:defRPr/>
            </a:pPr>
            <a:r>
              <a:rPr lang="nb-NO" b="1" dirty="0" smtClean="0"/>
              <a:t>Rehabilitering er et prosjekt med usikkerhet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dirty="0" smtClean="0"/>
              <a:t>Prosjektet og modellen belyser dette samfunnsøkonomisk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dirty="0" smtClean="0"/>
              <a:t>Usikkerheten drøftes og tas med i beregningene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dirty="0" smtClean="0"/>
              <a:t>Uenighet om hvor vi skal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b-NO" dirty="0" smtClean="0"/>
              <a:t>Uenighet om når målet er nådd</a:t>
            </a:r>
            <a:endParaRPr lang="nb-NO" dirty="0"/>
          </a:p>
        </p:txBody>
      </p:sp>
      <p:sp>
        <p:nvSpPr>
          <p:cNvPr id="23555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23556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8C5F47-3D98-4387-8D0B-28E0A0C411F8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nn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n-NO" dirty="0" smtClean="0"/>
              <a:t>.</a:t>
            </a:r>
            <a:endParaRPr lang="nn-NO" dirty="0"/>
          </a:p>
        </p:txBody>
      </p:sp>
      <p:pic>
        <p:nvPicPr>
          <p:cNvPr id="24578" name="Plassholder for innhold 5" descr="SCAN0000.JPG"/>
          <p:cNvPicPr>
            <a:picLocks noGrp="1" noChangeAspect="1"/>
          </p:cNvPicPr>
          <p:nvPr>
            <p:ph idx="1"/>
          </p:nvPr>
        </p:nvPicPr>
        <p:blipFill>
          <a:blip r:embed="rId3"/>
          <a:srcRect l="-534" t="8789" r="-972" b="62057"/>
          <a:stretch>
            <a:fillRect/>
          </a:stretch>
        </p:blipFill>
        <p:spPr bwMode="auto">
          <a:xfrm>
            <a:off x="228600" y="79375"/>
            <a:ext cx="8915400" cy="6116638"/>
          </a:xfrm>
        </p:spPr>
      </p:pic>
      <p:sp>
        <p:nvSpPr>
          <p:cNvPr id="24579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24580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6D760D0-9AA4-4B05-BFC7-DB06048BB09D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nn-NO"/>
          </a:p>
        </p:txBody>
      </p:sp>
      <p:sp>
        <p:nvSpPr>
          <p:cNvPr id="24581" name="TekstSylinder 6"/>
          <p:cNvSpPr txBox="1">
            <a:spLocks noChangeArrowheads="1"/>
          </p:cNvSpPr>
          <p:nvPr/>
        </p:nvSpPr>
        <p:spPr bwMode="auto">
          <a:xfrm>
            <a:off x="5370513" y="227013"/>
            <a:ext cx="37734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n-NO" sz="2400">
                <a:solidFill>
                  <a:srgbClr val="0000FF"/>
                </a:solidFill>
                <a:latin typeface="Book Antiqua" pitchFamily="18" charset="0"/>
              </a:rPr>
              <a:t>Tidsprofilen for misbruket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n-NO" dirty="0" smtClean="0"/>
              <a:t>.</a:t>
            </a:r>
            <a:endParaRPr lang="nn-NO" dirty="0"/>
          </a:p>
        </p:txBody>
      </p:sp>
      <p:pic>
        <p:nvPicPr>
          <p:cNvPr id="25602" name="Plassholder for innhold 5" descr="SCAN0000.JPG"/>
          <p:cNvPicPr>
            <a:picLocks noGrp="1" noChangeAspect="1"/>
          </p:cNvPicPr>
          <p:nvPr>
            <p:ph idx="1"/>
          </p:nvPr>
        </p:nvPicPr>
        <p:blipFill>
          <a:blip r:embed="rId3"/>
          <a:srcRect l="16888" t="38893" r="16293" b="18327"/>
          <a:stretch>
            <a:fillRect/>
          </a:stretch>
        </p:blipFill>
        <p:spPr bwMode="auto">
          <a:xfrm>
            <a:off x="444500" y="762000"/>
            <a:ext cx="7932738" cy="5594350"/>
          </a:xfrm>
        </p:spPr>
      </p:pic>
      <p:sp>
        <p:nvSpPr>
          <p:cNvPr id="25603" name="Plassholder for bunntekst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b-NO"/>
              <a:t>Prof. John E. Berg</a:t>
            </a:r>
            <a:endParaRPr lang="nn-NO"/>
          </a:p>
        </p:txBody>
      </p:sp>
      <p:sp>
        <p:nvSpPr>
          <p:cNvPr id="25604" name="Plassholder for lysbildenumm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4ED60A-610E-4BB8-BE8F-98A88DDEA120}" type="slidenum">
              <a:rPr lang="nn-NO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nn-NO"/>
          </a:p>
        </p:txBody>
      </p:sp>
      <p:sp>
        <p:nvSpPr>
          <p:cNvPr id="25605" name="TekstSylinder 6"/>
          <p:cNvSpPr txBox="1">
            <a:spLocks noChangeArrowheads="1"/>
          </p:cNvSpPr>
          <p:nvPr/>
        </p:nvSpPr>
        <p:spPr bwMode="auto">
          <a:xfrm>
            <a:off x="0" y="79375"/>
            <a:ext cx="8791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n-NO" sz="2400">
                <a:latin typeface="Book Antiqua" pitchFamily="18" charset="0"/>
              </a:rPr>
              <a:t>Samfunnets kostnader - 1 klients misbruksrelaterte atferd i år t</a:t>
            </a:r>
            <a:r>
              <a:rPr lang="nn-NO" sz="2400" baseline="-25000">
                <a:latin typeface="Book Antiqua" pitchFamily="18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</a:majorFont>
      <a:minorFont>
        <a:latin typeface="Book Antiqua"/>
        <a:ea typeface=""/>
        <a:cs typeface=""/>
        <a:font script="Jpan" typeface="ＭＳ 明朝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27200</TotalTime>
  <Words>838</Words>
  <Application>Microsoft Office PowerPoint</Application>
  <PresentationFormat>On-screen Show (4:3)</PresentationFormat>
  <Paragraphs>182</Paragraphs>
  <Slides>25</Slides>
  <Notes>25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Utformingsmal</vt:lpstr>
      </vt:variant>
      <vt:variant>
        <vt:i4>9</vt:i4>
      </vt:variant>
      <vt:variant>
        <vt:lpstr>Lysbildetitler</vt:lpstr>
      </vt:variant>
      <vt:variant>
        <vt:i4>25</vt:i4>
      </vt:variant>
    </vt:vector>
  </HeadingPairs>
  <TitlesOfParts>
    <vt:vector size="38" baseType="lpstr">
      <vt:lpstr>Book Antiqua</vt:lpstr>
      <vt:lpstr>Arial</vt:lpstr>
      <vt:lpstr>Wingdings 2</vt:lpstr>
      <vt:lpstr>Calibri</vt:lpstr>
      <vt:lpstr>Habitat</vt:lpstr>
      <vt:lpstr>Habitat</vt:lpstr>
      <vt:lpstr>Habitat</vt:lpstr>
      <vt:lpstr>Habitat</vt:lpstr>
      <vt:lpstr>Habitat</vt:lpstr>
      <vt:lpstr>Habitat</vt:lpstr>
      <vt:lpstr>Habitat</vt:lpstr>
      <vt:lpstr>Habitat</vt:lpstr>
      <vt:lpstr>Habitat</vt:lpstr>
      <vt:lpstr>Lønner behandling av narkotikaavhengige seg?</vt:lpstr>
      <vt:lpstr>Narkotikaavhengige</vt:lpstr>
      <vt:lpstr>Lønnsomt?  hvis ja, for hvem ?</vt:lpstr>
      <vt:lpstr>Må rehabiliteringen være lønnsom ?</vt:lpstr>
      <vt:lpstr>Spilleavhengighet har også økonomiske implikasjoner for samfunn og den enkelte</vt:lpstr>
      <vt:lpstr>Lysbilde 6</vt:lpstr>
      <vt:lpstr>Rehabilitering – en byrde ?</vt:lpstr>
      <vt:lpstr>.</vt:lpstr>
      <vt:lpstr>.</vt:lpstr>
      <vt:lpstr>.</vt:lpstr>
      <vt:lpstr>Inntekts- og kostnadsflyten</vt:lpstr>
      <vt:lpstr>.</vt:lpstr>
      <vt:lpstr>.</vt:lpstr>
      <vt:lpstr>.</vt:lpstr>
      <vt:lpstr>Hva om man ikke gjør noe?</vt:lpstr>
      <vt:lpstr>Hva om man ikke gjør noe?</vt:lpstr>
      <vt:lpstr>Avkastningen</vt:lpstr>
      <vt:lpstr>.</vt:lpstr>
      <vt:lpstr>Hva kan beregningene brukes til i dag?</vt:lpstr>
      <vt:lpstr>(Re)habiliterings- eller (be)handlingsfokus</vt:lpstr>
      <vt:lpstr>Mer kunnskap !</vt:lpstr>
      <vt:lpstr>Hva koster opiat- misbruk i USA i 2010?</vt:lpstr>
      <vt:lpstr>Medisinske følgekostnader av misbruk av piller</vt:lpstr>
      <vt:lpstr>Hvor mange misbruker medikamenter med opiater i USA? </vt:lpstr>
      <vt:lpstr>Takk for oppmerksomheten</vt:lpstr>
    </vt:vector>
  </TitlesOfParts>
  <Company>jeb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Lønner behandling av narkotikaavhengige seg?</dc:title>
  <dc:creator>Office 2004 Test Drive User</dc:creator>
  <cp:lastModifiedBy>Knut T. Reinås</cp:lastModifiedBy>
  <cp:revision>21</cp:revision>
  <cp:lastPrinted>2010-07-13T15:43:53Z</cp:lastPrinted>
  <dcterms:created xsi:type="dcterms:W3CDTF">2010-11-10T15:45:47Z</dcterms:created>
  <dcterms:modified xsi:type="dcterms:W3CDTF">2010-11-15T13:14:21Z</dcterms:modified>
</cp:coreProperties>
</file>