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377" r:id="rId4"/>
    <p:sldId id="305" r:id="rId5"/>
    <p:sldId id="259" r:id="rId6"/>
    <p:sldId id="260" r:id="rId7"/>
    <p:sldId id="261" r:id="rId8"/>
    <p:sldId id="262" r:id="rId9"/>
    <p:sldId id="263" r:id="rId10"/>
    <p:sldId id="304" r:id="rId11"/>
    <p:sldId id="371" r:id="rId12"/>
    <p:sldId id="368" r:id="rId13"/>
    <p:sldId id="264" r:id="rId14"/>
    <p:sldId id="375" r:id="rId15"/>
    <p:sldId id="295" r:id="rId16"/>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4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A560DC-FAC5-4857-8BDF-9E7E2B690965}" type="datetimeFigureOut">
              <a:rPr lang="nb-NO" smtClean="0"/>
              <a:pPr/>
              <a:t>20.11.2014</a:t>
            </a:fld>
            <a:endParaRPr lang="nb-N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808624-EEDF-4C11-B0A1-D089A12B56C9}" type="slidenum">
              <a:rPr lang="nb-NO" smtClean="0"/>
              <a:pPr/>
              <a:t>‹#›</a:t>
            </a:fld>
            <a:endParaRPr lang="nb-N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FA6365-2C2C-4C6A-B2D2-C07E1D727010}" type="slidenum">
              <a:rPr lang="nb-NO"/>
              <a:pPr/>
              <a:t>1</a:t>
            </a:fld>
            <a:endParaRPr lang="nb-NO"/>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B4A728-6E3F-49B7-A888-8B79495C7CDA}" type="slidenum">
              <a:rPr lang="nb-NO"/>
              <a:pPr/>
              <a:t>10</a:t>
            </a:fld>
            <a:endParaRPr lang="nb-NO"/>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ED8016-8A73-490B-90D8-08E3084C1501}" type="slidenum">
              <a:rPr lang="nb-NO"/>
              <a:pPr/>
              <a:t>11</a:t>
            </a:fld>
            <a:endParaRPr lang="nb-NO"/>
          </a:p>
        </p:txBody>
      </p:sp>
      <p:sp>
        <p:nvSpPr>
          <p:cNvPr id="400386" name="Rectangle 2"/>
          <p:cNvSpPr>
            <a:spLocks noGrp="1" noRot="1" noChangeAspect="1" noChangeArrowheads="1" noTextEdit="1"/>
          </p:cNvSpPr>
          <p:nvPr>
            <p:ph type="sldImg"/>
          </p:nvPr>
        </p:nvSpPr>
        <p:spPr>
          <a:ln/>
        </p:spPr>
      </p:sp>
      <p:sp>
        <p:nvSpPr>
          <p:cNvPr id="400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44536E-6B29-40F5-A5EF-FE6AFD0C2217}" type="slidenum">
              <a:rPr lang="nb-NO"/>
              <a:pPr/>
              <a:t>12</a:t>
            </a:fld>
            <a:endParaRPr lang="nb-NO"/>
          </a:p>
        </p:txBody>
      </p:sp>
      <p:sp>
        <p:nvSpPr>
          <p:cNvPr id="290818"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0819" name="Rectangle 1027"/>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F3EED4-38DE-4923-AB7B-5E09C5238950}" type="slidenum">
              <a:rPr lang="nb-NO"/>
              <a:pPr/>
              <a:t>13</a:t>
            </a:fld>
            <a:endParaRPr lang="nb-NO"/>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nb-NO"/>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89A057-0D1A-445B-9F72-2018A84A4691}" type="slidenum">
              <a:rPr lang="nb-NO"/>
              <a:pPr/>
              <a:t>14</a:t>
            </a:fld>
            <a:endParaRPr lang="nb-NO"/>
          </a:p>
        </p:txBody>
      </p:sp>
      <p:sp>
        <p:nvSpPr>
          <p:cNvPr id="396290" name="Rectangle 2"/>
          <p:cNvSpPr>
            <a:spLocks noGrp="1" noRot="1" noChangeAspect="1" noChangeArrowheads="1" noTextEdit="1"/>
          </p:cNvSpPr>
          <p:nvPr>
            <p:ph type="sldImg"/>
          </p:nvPr>
        </p:nvSpPr>
        <p:spPr>
          <a:ln/>
        </p:spPr>
      </p:sp>
      <p:sp>
        <p:nvSpPr>
          <p:cNvPr id="396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B6EB87-0459-4B8D-9329-33D8BB93BD5E}" type="slidenum">
              <a:rPr lang="nb-NO"/>
              <a:pPr/>
              <a:t>15</a:t>
            </a:fld>
            <a:endParaRPr lang="nb-NO"/>
          </a:p>
        </p:txBody>
      </p:sp>
      <p:sp>
        <p:nvSpPr>
          <p:cNvPr id="402434" name="Rectangle 2"/>
          <p:cNvSpPr>
            <a:spLocks noGrp="1" noRot="1" noChangeAspect="1" noChangeArrowheads="1" noTextEdit="1"/>
          </p:cNvSpPr>
          <p:nvPr>
            <p:ph type="sldImg"/>
          </p:nvPr>
        </p:nvSpPr>
        <p:spPr>
          <a:ln/>
        </p:spPr>
      </p:sp>
      <p:sp>
        <p:nvSpPr>
          <p:cNvPr id="40243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F484C5-D8C3-4E40-A33B-E6EDA21380C6}" type="slidenum">
              <a:rPr lang="nb-NO"/>
              <a:pPr/>
              <a:t>2</a:t>
            </a:fld>
            <a:endParaRPr lang="nb-NO"/>
          </a:p>
        </p:txBody>
      </p:sp>
      <p:sp>
        <p:nvSpPr>
          <p:cNvPr id="27443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443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F484C5-D8C3-4E40-A33B-E6EDA21380C6}" type="slidenum">
              <a:rPr lang="nb-NO"/>
              <a:pPr/>
              <a:t>3</a:t>
            </a:fld>
            <a:endParaRPr lang="nb-NO"/>
          </a:p>
        </p:txBody>
      </p:sp>
      <p:sp>
        <p:nvSpPr>
          <p:cNvPr id="27443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443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F484C5-D8C3-4E40-A33B-E6EDA21380C6}" type="slidenum">
              <a:rPr lang="nb-NO"/>
              <a:pPr/>
              <a:t>4</a:t>
            </a:fld>
            <a:endParaRPr lang="nb-NO"/>
          </a:p>
        </p:txBody>
      </p:sp>
      <p:sp>
        <p:nvSpPr>
          <p:cNvPr id="27443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443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BDF3B-2432-4136-B03B-89833DEC9CFC}" type="slidenum">
              <a:rPr lang="nb-NO"/>
              <a:pPr/>
              <a:t>5</a:t>
            </a:fld>
            <a:endParaRPr lang="nb-NO"/>
          </a:p>
        </p:txBody>
      </p:sp>
      <p:sp>
        <p:nvSpPr>
          <p:cNvPr id="333826" name="Rectangle 2"/>
          <p:cNvSpPr>
            <a:spLocks noGrp="1" noRot="1" noChangeAspect="1" noChangeArrowheads="1" noTextEdit="1"/>
          </p:cNvSpPr>
          <p:nvPr>
            <p:ph type="sldImg"/>
          </p:nvPr>
        </p:nvSpPr>
        <p:spPr>
          <a:ln/>
        </p:spPr>
      </p:sp>
      <p:sp>
        <p:nvSpPr>
          <p:cNvPr id="333827" name="Rectangle 3"/>
          <p:cNvSpPr>
            <a:spLocks noGrp="1" noChangeArrowheads="1"/>
          </p:cNvSpPr>
          <p:nvPr>
            <p:ph type="body" idx="1"/>
          </p:nvPr>
        </p:nvSpPr>
        <p:spPr/>
        <p:txBody>
          <a:bodyPr/>
          <a:lstStyle/>
          <a:p>
            <a:r>
              <a:rPr lang="nb-NO" b="1" i="1" dirty="0"/>
              <a:t>Farlighet er ikke noe entydig begrep. Når man snakker om et stoffs farlighet, snakker man da om hvor mange som vil få problemer ved bruken av det, snakker man om hvor stor risiko man utsetter seg for dersom man bruker det én gang, snakker man om hvor stor dose som er nødvendig for å framkalle en overdose, eller snakker man om faren for å bli avhengig, eventuelt hvor lett det er å bli kvitt sin avhengighet? Det er ikke lett å ta stilling til alt dette i en liten innledning. Men man kan stille spørsmålstegn ved noen av våre farlighetsvurderinger.</a:t>
            </a:r>
            <a:r>
              <a:rPr lang="nb-NO" dirty="0"/>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A8C846-E1AB-4DD6-85FD-1AA90ABC53A5}" type="slidenum">
              <a:rPr lang="nb-NO"/>
              <a:pPr/>
              <a:t>6</a:t>
            </a:fld>
            <a:endParaRPr lang="nb-NO"/>
          </a:p>
        </p:txBody>
      </p:sp>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p:txBody>
          <a:bodyPr/>
          <a:lstStyle/>
          <a:p>
            <a:endParaRPr lang="nb-N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153AB5-A37D-4A51-B1E7-228B30680A46}" type="slidenum">
              <a:rPr lang="nb-NO"/>
              <a:pPr/>
              <a:t>7</a:t>
            </a:fld>
            <a:endParaRPr lang="nb-NO"/>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endParaRPr lang="nb-N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F323F5-0BE0-43C2-B0FC-8C56D6FADCCC}" type="slidenum">
              <a:rPr lang="nb-NO"/>
              <a:pPr/>
              <a:t>8</a:t>
            </a:fld>
            <a:endParaRPr lang="nb-NO"/>
          </a:p>
        </p:txBody>
      </p:sp>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p:txBody>
          <a:bodyPr/>
          <a:lstStyle/>
          <a:p>
            <a:endParaRPr lang="nb-NO"/>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48F097-E912-41B3-9FEF-36E1E1A3AAC2}" type="slidenum">
              <a:rPr lang="nb-NO"/>
              <a:pPr/>
              <a:t>9</a:t>
            </a:fld>
            <a:endParaRPr lang="nb-NO"/>
          </a:p>
        </p:txBody>
      </p:sp>
      <p:sp>
        <p:nvSpPr>
          <p:cNvPr id="364546" name="Rectangle 2"/>
          <p:cNvSpPr>
            <a:spLocks noGrp="1" noRot="1" noChangeAspect="1" noChangeArrowheads="1" noTextEdit="1"/>
          </p:cNvSpPr>
          <p:nvPr>
            <p:ph type="sldImg"/>
          </p:nvPr>
        </p:nvSpPr>
        <p:spPr>
          <a:ln/>
        </p:spPr>
      </p:sp>
      <p:sp>
        <p:nvSpPr>
          <p:cNvPr id="36454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b-N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b-NO"/>
          </a:p>
        </p:txBody>
      </p:sp>
      <p:sp>
        <p:nvSpPr>
          <p:cNvPr id="4" name="Date Placeholder 3"/>
          <p:cNvSpPr>
            <a:spLocks noGrp="1"/>
          </p:cNvSpPr>
          <p:nvPr>
            <p:ph type="dt" sz="half" idx="10"/>
          </p:nvPr>
        </p:nvSpPr>
        <p:spPr/>
        <p:txBody>
          <a:bodyPr/>
          <a:lstStyle/>
          <a:p>
            <a:fld id="{62017467-004C-455C-B5BA-1AFB6941233B}" type="datetimeFigureOut">
              <a:rPr lang="nb-NO" smtClean="0"/>
              <a:pPr/>
              <a:t>20.11.2014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D47B283-2E2B-4226-9E17-CD78CFB2FB99}" type="slidenum">
              <a:rPr lang="nb-NO" smtClean="0"/>
              <a:pPr/>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62017467-004C-455C-B5BA-1AFB6941233B}" type="datetimeFigureOut">
              <a:rPr lang="nb-NO" smtClean="0"/>
              <a:pPr/>
              <a:t>20.11.2014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D47B283-2E2B-4226-9E17-CD78CFB2FB99}" type="slidenum">
              <a:rPr lang="nb-NO" smtClean="0"/>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62017467-004C-455C-B5BA-1AFB6941233B}" type="datetimeFigureOut">
              <a:rPr lang="nb-NO" smtClean="0"/>
              <a:pPr/>
              <a:t>20.11.2014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D47B283-2E2B-4226-9E17-CD78CFB2FB99}" type="slidenum">
              <a:rPr lang="nb-NO" smtClean="0"/>
              <a:pPr/>
              <a:t>‹#›</a:t>
            </a:fld>
            <a:endParaRPr lang="nb-N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b-NO"/>
          </a:p>
        </p:txBody>
      </p:sp>
      <p:sp>
        <p:nvSpPr>
          <p:cNvPr id="3" name="Table Placeholder 2"/>
          <p:cNvSpPr>
            <a:spLocks noGrp="1"/>
          </p:cNvSpPr>
          <p:nvPr>
            <p:ph type="tbl" idx="1"/>
          </p:nvPr>
        </p:nvSpPr>
        <p:spPr>
          <a:xfrm>
            <a:off x="457200" y="1600200"/>
            <a:ext cx="8229600" cy="4525963"/>
          </a:xfrm>
          <a:prstGeom prst="rect">
            <a:avLst/>
          </a:prstGeom>
        </p:spPr>
        <p:txBody>
          <a:bodyPr/>
          <a:lstStyle/>
          <a:p>
            <a:endParaRPr lang="nb-NO"/>
          </a:p>
        </p:txBody>
      </p:sp>
      <p:sp>
        <p:nvSpPr>
          <p:cNvPr id="4" name="Date Placeholder 3"/>
          <p:cNvSpPr>
            <a:spLocks noGrp="1"/>
          </p:cNvSpPr>
          <p:nvPr>
            <p:ph type="dt" sz="half" idx="10"/>
          </p:nvPr>
        </p:nvSpPr>
        <p:spPr>
          <a:xfrm>
            <a:off x="946150" y="6248400"/>
            <a:ext cx="1905000" cy="457200"/>
          </a:xfrm>
        </p:spPr>
        <p:txBody>
          <a:bodyPr/>
          <a:lstStyle>
            <a:lvl1pPr>
              <a:defRPr/>
            </a:lvl1pPr>
          </a:lstStyle>
          <a:p>
            <a:fld id="{D315C9F2-4563-489B-851E-64A2067C572D}" type="datetime2">
              <a:rPr lang="nb-NO"/>
              <a:pPr/>
              <a:t>torsdag, 20. november 2014</a:t>
            </a:fld>
            <a:endParaRPr lang="nb-NO"/>
          </a:p>
        </p:txBody>
      </p:sp>
      <p:sp>
        <p:nvSpPr>
          <p:cNvPr id="5" name="Footer Placeholder 4"/>
          <p:cNvSpPr>
            <a:spLocks noGrp="1"/>
          </p:cNvSpPr>
          <p:nvPr>
            <p:ph type="ftr" sz="quarter" idx="11"/>
          </p:nvPr>
        </p:nvSpPr>
        <p:spPr>
          <a:xfrm>
            <a:off x="3352800" y="6248400"/>
            <a:ext cx="5322888" cy="457200"/>
          </a:xfrm>
        </p:spPr>
        <p:txBody>
          <a:bodyPr/>
          <a:lstStyle>
            <a:lvl1pPr>
              <a:defRPr/>
            </a:lvl1pPr>
          </a:lstStyle>
          <a:p>
            <a:r>
              <a:rPr lang="nb-NO"/>
              <a:t>KTR</a:t>
            </a:r>
          </a:p>
        </p:txBody>
      </p:sp>
      <p:sp>
        <p:nvSpPr>
          <p:cNvPr id="6" name="Slide Number Placeholder 5"/>
          <p:cNvSpPr>
            <a:spLocks noGrp="1"/>
          </p:cNvSpPr>
          <p:nvPr>
            <p:ph type="sldNum" sz="quarter" idx="12"/>
          </p:nvPr>
        </p:nvSpPr>
        <p:spPr>
          <a:xfrm>
            <a:off x="7596188" y="6237288"/>
            <a:ext cx="1401762" cy="457200"/>
          </a:xfrm>
        </p:spPr>
        <p:txBody>
          <a:bodyPr/>
          <a:lstStyle>
            <a:lvl1pPr>
              <a:defRPr/>
            </a:lvl1pPr>
          </a:lstStyle>
          <a:p>
            <a:fld id="{4EC19D15-84E7-40A5-BC3C-2E8C1D7DDAED}" type="slidenum">
              <a:rPr lang="nb-NO"/>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62017467-004C-455C-B5BA-1AFB6941233B}" type="datetimeFigureOut">
              <a:rPr lang="nb-NO" smtClean="0"/>
              <a:pPr/>
              <a:t>20.11.2014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D47B283-2E2B-4226-9E17-CD78CFB2FB99}" type="slidenum">
              <a:rPr lang="nb-NO" smtClean="0"/>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017467-004C-455C-B5BA-1AFB6941233B}" type="datetimeFigureOut">
              <a:rPr lang="nb-NO" smtClean="0"/>
              <a:pPr/>
              <a:t>20.11.2014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D47B283-2E2B-4226-9E17-CD78CFB2FB99}" type="slidenum">
              <a:rPr lang="nb-NO" smtClean="0"/>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Date Placeholder 4"/>
          <p:cNvSpPr>
            <a:spLocks noGrp="1"/>
          </p:cNvSpPr>
          <p:nvPr>
            <p:ph type="dt" sz="half" idx="10"/>
          </p:nvPr>
        </p:nvSpPr>
        <p:spPr/>
        <p:txBody>
          <a:bodyPr/>
          <a:lstStyle/>
          <a:p>
            <a:fld id="{62017467-004C-455C-B5BA-1AFB6941233B}" type="datetimeFigureOut">
              <a:rPr lang="nb-NO" smtClean="0"/>
              <a:pPr/>
              <a:t>20.11.2014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D47B283-2E2B-4226-9E17-CD78CFB2FB99}" type="slidenum">
              <a:rPr lang="nb-NO" smtClean="0"/>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Date Placeholder 6"/>
          <p:cNvSpPr>
            <a:spLocks noGrp="1"/>
          </p:cNvSpPr>
          <p:nvPr>
            <p:ph type="dt" sz="half" idx="10"/>
          </p:nvPr>
        </p:nvSpPr>
        <p:spPr/>
        <p:txBody>
          <a:bodyPr/>
          <a:lstStyle/>
          <a:p>
            <a:fld id="{62017467-004C-455C-B5BA-1AFB6941233B}" type="datetimeFigureOut">
              <a:rPr lang="nb-NO" smtClean="0"/>
              <a:pPr/>
              <a:t>20.11.2014</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8D47B283-2E2B-4226-9E17-CD78CFB2FB99}" type="slidenum">
              <a:rPr lang="nb-NO" smtClean="0"/>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Date Placeholder 2"/>
          <p:cNvSpPr>
            <a:spLocks noGrp="1"/>
          </p:cNvSpPr>
          <p:nvPr>
            <p:ph type="dt" sz="half" idx="10"/>
          </p:nvPr>
        </p:nvSpPr>
        <p:spPr/>
        <p:txBody>
          <a:bodyPr/>
          <a:lstStyle/>
          <a:p>
            <a:fld id="{62017467-004C-455C-B5BA-1AFB6941233B}" type="datetimeFigureOut">
              <a:rPr lang="nb-NO" smtClean="0"/>
              <a:pPr/>
              <a:t>20.11.2014</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8D47B283-2E2B-4226-9E17-CD78CFB2FB99}" type="slidenum">
              <a:rPr lang="nb-NO" smtClean="0"/>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017467-004C-455C-B5BA-1AFB6941233B}" type="datetimeFigureOut">
              <a:rPr lang="nb-NO" smtClean="0"/>
              <a:pPr/>
              <a:t>20.11.2014</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8D47B283-2E2B-4226-9E17-CD78CFB2FB99}" type="slidenum">
              <a:rPr lang="nb-NO" smtClean="0"/>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017467-004C-455C-B5BA-1AFB6941233B}" type="datetimeFigureOut">
              <a:rPr lang="nb-NO" smtClean="0"/>
              <a:pPr/>
              <a:t>20.11.2014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D47B283-2E2B-4226-9E17-CD78CFB2FB99}" type="slidenum">
              <a:rPr lang="nb-NO" smtClean="0"/>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017467-004C-455C-B5BA-1AFB6941233B}" type="datetimeFigureOut">
              <a:rPr lang="nb-NO" smtClean="0"/>
              <a:pPr/>
              <a:t>20.11.2014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D47B283-2E2B-4226-9E17-CD78CFB2FB99}" type="slidenum">
              <a:rPr lang="nb-NO" smtClean="0"/>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b-N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017467-004C-455C-B5BA-1AFB6941233B}" type="datetimeFigureOut">
              <a:rPr lang="nb-NO" smtClean="0"/>
              <a:pPr/>
              <a:t>20.11.2014</a:t>
            </a:fld>
            <a:endParaRPr lang="nb-N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7B283-2E2B-4226-9E17-CD78CFB2FB99}" type="slidenum">
              <a:rPr lang="nb-NO" smtClean="0"/>
              <a:pPr/>
              <a:t>‹#›</a:t>
            </a:fld>
            <a:endParaRPr lang="nb-N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4.png"/><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10.vml"/><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mlDrawing" Target="../drawings/vmlDrawing12.vml"/><Relationship Id="rId5" Type="http://schemas.openxmlformats.org/officeDocument/2006/relationships/oleObject" Target="../embeddings/oleObject13.bin"/><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mlDrawing" Target="../drawings/vmlDrawing13.vml"/><Relationship Id="rId5" Type="http://schemas.openxmlformats.org/officeDocument/2006/relationships/oleObject" Target="../embeddings/oleObject14.bin"/><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vmlDrawing" Target="../drawings/vmlDrawing14.vml"/><Relationship Id="rId4" Type="http://schemas.openxmlformats.org/officeDocument/2006/relationships/oleObject" Target="../embeddings/oleObject15.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noChangeArrowheads="1"/>
          </p:cNvSpPr>
          <p:nvPr>
            <p:ph type="dt" sz="half" idx="4294967295"/>
          </p:nvPr>
        </p:nvSpPr>
        <p:spPr>
          <a:xfrm>
            <a:off x="685800" y="6248400"/>
            <a:ext cx="1905000" cy="457200"/>
          </a:xfrm>
          <a:prstGeom prst="rect">
            <a:avLst/>
          </a:prstGeom>
        </p:spPr>
        <p:txBody>
          <a:bodyPr/>
          <a:lstStyle/>
          <a:p>
            <a:fld id="{943E0E78-D297-4A9F-8267-1C16E905E92E}" type="datetime2">
              <a:rPr lang="nb-NO" sz="1100"/>
              <a:pPr/>
              <a:t>torsdag, 20. november 2014</a:t>
            </a:fld>
            <a:endParaRPr lang="nb-NO" sz="1100" dirty="0"/>
          </a:p>
        </p:txBody>
      </p:sp>
      <p:sp>
        <p:nvSpPr>
          <p:cNvPr id="5" name="Footer Placeholder 4"/>
          <p:cNvSpPr>
            <a:spLocks noGrp="1" noChangeArrowheads="1"/>
          </p:cNvSpPr>
          <p:nvPr>
            <p:ph type="ftr" sz="quarter" idx="4294967295"/>
          </p:nvPr>
        </p:nvSpPr>
        <p:spPr>
          <a:xfrm>
            <a:off x="3124200" y="6248400"/>
            <a:ext cx="2895600" cy="457200"/>
          </a:xfrm>
          <a:prstGeom prst="rect">
            <a:avLst/>
          </a:prstGeom>
        </p:spPr>
        <p:txBody>
          <a:bodyPr/>
          <a:lstStyle/>
          <a:p>
            <a:pPr algn="ctr"/>
            <a:r>
              <a:rPr lang="nb-NO" sz="1100" dirty="0"/>
              <a:t>KTR</a:t>
            </a:r>
          </a:p>
        </p:txBody>
      </p:sp>
      <p:sp>
        <p:nvSpPr>
          <p:cNvPr id="6" name="Slide Number Placeholder 5"/>
          <p:cNvSpPr>
            <a:spLocks noGrp="1" noChangeArrowheads="1"/>
          </p:cNvSpPr>
          <p:nvPr>
            <p:ph type="sldNum" sz="quarter" idx="4294967295"/>
          </p:nvPr>
        </p:nvSpPr>
        <p:spPr>
          <a:xfrm>
            <a:off x="6553200" y="6248400"/>
            <a:ext cx="1905000" cy="457200"/>
          </a:xfrm>
          <a:prstGeom prst="rect">
            <a:avLst/>
          </a:prstGeom>
        </p:spPr>
        <p:txBody>
          <a:bodyPr/>
          <a:lstStyle/>
          <a:p>
            <a:fld id="{8E474424-7481-436E-884F-FC377CBE614C}" type="slidenum">
              <a:rPr lang="nb-NO"/>
              <a:pPr/>
              <a:t>1</a:t>
            </a:fld>
            <a:endParaRPr lang="nb-NO"/>
          </a:p>
        </p:txBody>
      </p:sp>
      <p:sp>
        <p:nvSpPr>
          <p:cNvPr id="73730" name="Rectangle 2"/>
          <p:cNvSpPr>
            <a:spLocks noGrp="1" noChangeArrowheads="1"/>
          </p:cNvSpPr>
          <p:nvPr>
            <p:ph type="subTitle" idx="1"/>
          </p:nvPr>
        </p:nvSpPr>
        <p:spPr>
          <a:xfrm>
            <a:off x="900113" y="3068638"/>
            <a:ext cx="7024687" cy="2808287"/>
          </a:xfrm>
        </p:spPr>
        <p:txBody>
          <a:bodyPr/>
          <a:lstStyle/>
          <a:p>
            <a:pPr>
              <a:lnSpc>
                <a:spcPct val="80000"/>
              </a:lnSpc>
              <a:buFont typeface="Wingdings" pitchFamily="2" charset="2"/>
              <a:buChar char="n"/>
            </a:pPr>
            <a:endParaRPr lang="nb-NO" sz="3200"/>
          </a:p>
          <a:p>
            <a:pPr>
              <a:lnSpc>
                <a:spcPct val="80000"/>
              </a:lnSpc>
            </a:pPr>
            <a:r>
              <a:rPr lang="nb-NO" sz="1200"/>
              <a:t> </a:t>
            </a:r>
          </a:p>
        </p:txBody>
      </p:sp>
      <p:sp>
        <p:nvSpPr>
          <p:cNvPr id="73731" name="Rectangle 3"/>
          <p:cNvSpPr>
            <a:spLocks noGrp="1" noChangeArrowheads="1"/>
          </p:cNvSpPr>
          <p:nvPr>
            <p:ph type="ctrTitle"/>
          </p:nvPr>
        </p:nvSpPr>
        <p:spPr>
          <a:xfrm>
            <a:off x="539750" y="1196753"/>
            <a:ext cx="7662863" cy="4176936"/>
          </a:xfrm>
        </p:spPr>
        <p:txBody>
          <a:bodyPr/>
          <a:lstStyle/>
          <a:p>
            <a:r>
              <a:rPr lang="nb-NO" sz="2400" dirty="0" smtClean="0"/>
              <a:t> </a:t>
            </a:r>
            <a:r>
              <a:rPr lang="nb-NO" sz="3200" dirty="0" smtClean="0"/>
              <a:t>«Legalisering av </a:t>
            </a:r>
            <a:br>
              <a:rPr lang="nb-NO" sz="3200" dirty="0" smtClean="0"/>
            </a:br>
            <a:r>
              <a:rPr lang="nb-NO" sz="3200" dirty="0" smtClean="0"/>
              <a:t>cannabis, sett i et folkehelseperspektiv»</a:t>
            </a:r>
            <a:br>
              <a:rPr lang="nb-NO" sz="3200" dirty="0" smtClean="0"/>
            </a:br>
            <a:r>
              <a:rPr lang="nb-NO" sz="2400" dirty="0"/>
              <a:t/>
            </a:r>
            <a:br>
              <a:rPr lang="nb-NO" sz="2400" dirty="0"/>
            </a:br>
            <a:r>
              <a:rPr lang="nb-NO" sz="2400" dirty="0"/>
              <a:t/>
            </a:r>
            <a:br>
              <a:rPr lang="nb-NO" sz="2400" dirty="0"/>
            </a:br>
            <a:r>
              <a:rPr lang="nb-NO" sz="2400" dirty="0"/>
              <a:t>Knut T. </a:t>
            </a:r>
            <a:r>
              <a:rPr lang="nb-NO" sz="2400" dirty="0" err="1"/>
              <a:t>Reinås</a:t>
            </a:r>
            <a:r>
              <a:rPr lang="nb-NO" sz="2400" dirty="0"/>
              <a:t/>
            </a:r>
            <a:br>
              <a:rPr lang="nb-NO" sz="2400" dirty="0"/>
            </a:br>
            <a:r>
              <a:rPr lang="nb-NO" sz="2400" dirty="0" smtClean="0"/>
              <a:t>leder i Forbundet Mot Rusgift</a:t>
            </a:r>
            <a:br>
              <a:rPr lang="nb-NO" sz="2400" dirty="0" smtClean="0"/>
            </a:br>
            <a:r>
              <a:rPr lang="nb-NO" sz="2400" dirty="0"/>
              <a:t/>
            </a:r>
            <a:br>
              <a:rPr lang="nb-NO" sz="2400" dirty="0"/>
            </a:br>
            <a:r>
              <a:rPr lang="nb-NO" sz="2400" dirty="0" smtClean="0"/>
              <a:t>Presentasjon på </a:t>
            </a:r>
            <a:r>
              <a:rPr lang="nb-NO" sz="2400" dirty="0" err="1" smtClean="0"/>
              <a:t>FMRs</a:t>
            </a:r>
            <a:r>
              <a:rPr lang="nb-NO" sz="2400" dirty="0" smtClean="0"/>
              <a:t> </a:t>
            </a:r>
            <a:r>
              <a:rPr lang="nb-NO" sz="2400" dirty="0" err="1" smtClean="0"/>
              <a:t>fagdag</a:t>
            </a:r>
            <a:r>
              <a:rPr lang="nb-NO" sz="2400" dirty="0" smtClean="0"/>
              <a:t> 14. 11.2014</a:t>
            </a:r>
            <a:endParaRPr lang="nb-NO" sz="2400" dirty="0"/>
          </a:p>
        </p:txBody>
      </p:sp>
      <p:graphicFrame>
        <p:nvGraphicFramePr>
          <p:cNvPr id="11266" name="Object 2"/>
          <p:cNvGraphicFramePr>
            <a:graphicFrameLocks noChangeAspect="1"/>
          </p:cNvGraphicFramePr>
          <p:nvPr/>
        </p:nvGraphicFramePr>
        <p:xfrm>
          <a:off x="7315200" y="88900"/>
          <a:ext cx="1600200" cy="768350"/>
        </p:xfrm>
        <a:graphic>
          <a:graphicData uri="http://schemas.openxmlformats.org/presentationml/2006/ole">
            <p:oleObj spid="_x0000_s11266" name="Photo Editor-foto" r:id="rId4" imgW="3200000" imgH="1685714" progId="">
              <p:embed/>
            </p:oleObj>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nb-NO" dirty="0" smtClean="0"/>
              <a:t>12.11.2014</a:t>
            </a:r>
            <a:endParaRPr lang="nb-NO" dirty="0"/>
          </a:p>
        </p:txBody>
      </p:sp>
      <p:sp>
        <p:nvSpPr>
          <p:cNvPr id="8" name="Footer Placeholder 2"/>
          <p:cNvSpPr>
            <a:spLocks noGrp="1"/>
          </p:cNvSpPr>
          <p:nvPr>
            <p:ph type="ftr" sz="quarter" idx="11"/>
          </p:nvPr>
        </p:nvSpPr>
        <p:spPr/>
        <p:txBody>
          <a:bodyPr/>
          <a:lstStyle/>
          <a:p>
            <a:r>
              <a:rPr lang="nb-NO" dirty="0"/>
              <a:t>KTR</a:t>
            </a:r>
          </a:p>
        </p:txBody>
      </p:sp>
      <p:sp>
        <p:nvSpPr>
          <p:cNvPr id="9" name="Slide Number Placeholder 3"/>
          <p:cNvSpPr>
            <a:spLocks noGrp="1"/>
          </p:cNvSpPr>
          <p:nvPr>
            <p:ph type="sldNum" sz="quarter" idx="12"/>
          </p:nvPr>
        </p:nvSpPr>
        <p:spPr/>
        <p:txBody>
          <a:bodyPr/>
          <a:lstStyle/>
          <a:p>
            <a:fld id="{DA20619D-FB4B-4165-9028-F0FE004C6C53}" type="slidenum">
              <a:rPr lang="nb-NO"/>
              <a:pPr/>
              <a:t>10</a:t>
            </a:fld>
            <a:endParaRPr lang="nb-NO"/>
          </a:p>
        </p:txBody>
      </p:sp>
      <p:sp>
        <p:nvSpPr>
          <p:cNvPr id="116738" name="Rectangle 2"/>
          <p:cNvSpPr>
            <a:spLocks noChangeArrowheads="1"/>
          </p:cNvSpPr>
          <p:nvPr/>
        </p:nvSpPr>
        <p:spPr bwMode="auto">
          <a:xfrm>
            <a:off x="4479925" y="3048000"/>
            <a:ext cx="184150" cy="762000"/>
          </a:xfrm>
          <a:prstGeom prst="rect">
            <a:avLst/>
          </a:prstGeom>
          <a:noFill/>
          <a:ln w="9525">
            <a:noFill/>
            <a:miter lim="800000"/>
            <a:headEnd/>
            <a:tailEnd/>
          </a:ln>
          <a:effectLst/>
        </p:spPr>
        <p:txBody>
          <a:bodyPr wrap="none">
            <a:spAutoFit/>
          </a:bodyPr>
          <a:lstStyle/>
          <a:p>
            <a:endParaRPr lang="en-US" sz="4400">
              <a:solidFill>
                <a:schemeClr val="tx2"/>
              </a:solidFill>
              <a:latin typeface="Times New Roman" pitchFamily="18" charset="0"/>
            </a:endParaRPr>
          </a:p>
        </p:txBody>
      </p:sp>
      <p:graphicFrame>
        <p:nvGraphicFramePr>
          <p:cNvPr id="116742" name="Object 6"/>
          <p:cNvGraphicFramePr>
            <a:graphicFrameLocks noChangeAspect="1"/>
          </p:cNvGraphicFramePr>
          <p:nvPr/>
        </p:nvGraphicFramePr>
        <p:xfrm>
          <a:off x="7315200" y="88900"/>
          <a:ext cx="1600200" cy="768350"/>
        </p:xfrm>
        <a:graphic>
          <a:graphicData uri="http://schemas.openxmlformats.org/presentationml/2006/ole">
            <p:oleObj spid="_x0000_s40962" name="Photo Editor-foto" r:id="rId4" imgW="3200000" imgH="1685714" progId="">
              <p:embed/>
            </p:oleObj>
          </a:graphicData>
        </a:graphic>
      </p:graphicFrame>
      <p:pic>
        <p:nvPicPr>
          <p:cNvPr id="177155" name="Picture 3"/>
          <p:cNvPicPr>
            <a:picLocks noChangeAspect="1" noChangeArrowheads="1"/>
          </p:cNvPicPr>
          <p:nvPr/>
        </p:nvPicPr>
        <p:blipFill>
          <a:blip r:embed="rId5" cstate="print"/>
          <a:srcRect/>
          <a:stretch>
            <a:fillRect/>
          </a:stretch>
        </p:blipFill>
        <p:spPr bwMode="auto">
          <a:xfrm>
            <a:off x="1179979" y="836713"/>
            <a:ext cx="7616231" cy="54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Date Placeholder 3"/>
          <p:cNvSpPr>
            <a:spLocks noGrp="1"/>
          </p:cNvSpPr>
          <p:nvPr>
            <p:ph type="dt" sz="half" idx="10"/>
          </p:nvPr>
        </p:nvSpPr>
        <p:spPr/>
        <p:txBody>
          <a:bodyPr/>
          <a:lstStyle/>
          <a:p>
            <a:fld id="{0B9A616C-589C-43A4-B63D-3571927AA173}" type="datetime2">
              <a:rPr lang="nb-NO"/>
              <a:pPr/>
              <a:t>torsdag, 20. november 2014</a:t>
            </a:fld>
            <a:endParaRPr lang="nb-NO"/>
          </a:p>
        </p:txBody>
      </p:sp>
      <p:sp>
        <p:nvSpPr>
          <p:cNvPr id="69" name="Footer Placeholder 4"/>
          <p:cNvSpPr>
            <a:spLocks noGrp="1"/>
          </p:cNvSpPr>
          <p:nvPr>
            <p:ph type="ftr" sz="quarter" idx="11"/>
          </p:nvPr>
        </p:nvSpPr>
        <p:spPr/>
        <p:txBody>
          <a:bodyPr/>
          <a:lstStyle/>
          <a:p>
            <a:r>
              <a:rPr lang="nb-NO"/>
              <a:t>KTR</a:t>
            </a:r>
          </a:p>
        </p:txBody>
      </p:sp>
      <p:sp>
        <p:nvSpPr>
          <p:cNvPr id="70" name="Slide Number Placeholder 5"/>
          <p:cNvSpPr>
            <a:spLocks noGrp="1"/>
          </p:cNvSpPr>
          <p:nvPr>
            <p:ph type="sldNum" sz="quarter" idx="12"/>
          </p:nvPr>
        </p:nvSpPr>
        <p:spPr/>
        <p:txBody>
          <a:bodyPr/>
          <a:lstStyle/>
          <a:p>
            <a:fld id="{F0A1CBC7-9C43-43EF-AC28-064005EF1EA7}" type="slidenum">
              <a:rPr lang="nb-NO"/>
              <a:pPr/>
              <a:t>11</a:t>
            </a:fld>
            <a:endParaRPr lang="nb-NO"/>
          </a:p>
        </p:txBody>
      </p:sp>
      <p:sp>
        <p:nvSpPr>
          <p:cNvPr id="399362" name="Rectangle 2"/>
          <p:cNvSpPr>
            <a:spLocks noGrp="1" noChangeArrowheads="1"/>
          </p:cNvSpPr>
          <p:nvPr>
            <p:ph type="title"/>
          </p:nvPr>
        </p:nvSpPr>
        <p:spPr bwMode="auto">
          <a:xfrm>
            <a:off x="323850" y="404813"/>
            <a:ext cx="6911975" cy="1008062"/>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normAutofit fontScale="90000"/>
          </a:bodyPr>
          <a:lstStyle/>
          <a:p>
            <a:pPr>
              <a:lnSpc>
                <a:spcPct val="90000"/>
              </a:lnSpc>
            </a:pPr>
            <a:r>
              <a:rPr lang="nb-NO"/>
              <a:t> </a:t>
            </a:r>
            <a:r>
              <a:rPr lang="nb-NO" sz="2600" b="1"/>
              <a:t>Ulike stoffers potensial for helseskader</a:t>
            </a:r>
            <a:r>
              <a:rPr lang="nb-NO" sz="2400" b="1"/>
              <a:t>:</a:t>
            </a:r>
            <a:br>
              <a:rPr lang="nb-NO" sz="2400" b="1"/>
            </a:br>
            <a:r>
              <a:rPr lang="nb-NO" sz="2400" b="1"/>
              <a:t> </a:t>
            </a:r>
            <a:r>
              <a:rPr lang="nb-NO" sz="1600"/>
              <a:t>(</a:t>
            </a:r>
            <a:r>
              <a:rPr lang="nb-NO" sz="1600">
                <a:solidFill>
                  <a:schemeClr val="tx1"/>
                </a:solidFill>
              </a:rPr>
              <a:t>Wayne Hall mfl, 1999)</a:t>
            </a:r>
          </a:p>
        </p:txBody>
      </p:sp>
      <p:graphicFrame>
        <p:nvGraphicFramePr>
          <p:cNvPr id="399428" name="Group 68"/>
          <p:cNvGraphicFramePr>
            <a:graphicFrameLocks noGrp="1"/>
          </p:cNvGraphicFramePr>
          <p:nvPr>
            <p:ph idx="1"/>
          </p:nvPr>
        </p:nvGraphicFramePr>
        <p:xfrm>
          <a:off x="250825" y="1557338"/>
          <a:ext cx="8424863" cy="5166360"/>
        </p:xfrm>
        <a:graphic>
          <a:graphicData uri="http://schemas.openxmlformats.org/drawingml/2006/table">
            <a:tbl>
              <a:tblPr/>
              <a:tblGrid>
                <a:gridCol w="4167188"/>
                <a:gridCol w="1530350"/>
                <a:gridCol w="1271587"/>
                <a:gridCol w="1455738"/>
              </a:tblGrid>
              <a:tr h="4413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3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nb-NO" sz="2300" b="1" i="0" u="none" strike="noStrike" cap="none" normalizeH="0" baseline="0" smtClean="0">
                          <a:ln>
                            <a:noFill/>
                          </a:ln>
                          <a:solidFill>
                            <a:schemeClr val="tx1"/>
                          </a:solidFill>
                          <a:effectLst/>
                          <a:latin typeface="Arial" charset="0"/>
                        </a:rPr>
                        <a:t>Cannabis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nb-NO" sz="2300" b="1" i="0" u="none" strike="noStrike" cap="none" normalizeH="0" baseline="0" smtClean="0">
                          <a:ln>
                            <a:noFill/>
                          </a:ln>
                          <a:solidFill>
                            <a:schemeClr val="tx1"/>
                          </a:solidFill>
                          <a:effectLst/>
                          <a:latin typeface="Arial" charset="0"/>
                        </a:rPr>
                        <a:t>Heroin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nb-NO" sz="2300" b="1" i="0" u="none" strike="noStrike" cap="none" normalizeH="0" baseline="0" smtClean="0">
                          <a:ln>
                            <a:noFill/>
                          </a:ln>
                          <a:solidFill>
                            <a:schemeClr val="tx1"/>
                          </a:solidFill>
                          <a:effectLst/>
                          <a:latin typeface="Arial" charset="0"/>
                        </a:rPr>
                        <a:t>Alkohol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nb-NO" sz="2300" b="0" i="0" u="none" strike="noStrike" cap="none" normalizeH="0" baseline="0" smtClean="0">
                          <a:ln>
                            <a:noFill/>
                          </a:ln>
                          <a:solidFill>
                            <a:schemeClr val="tx1"/>
                          </a:solidFill>
                          <a:effectLst/>
                          <a:latin typeface="Arial" charset="0"/>
                        </a:rPr>
                        <a:t>Ulykker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nb-NO" sz="2500" b="0" i="0" u="none" strike="noStrike" cap="none" normalizeH="0" baseline="0" smtClean="0">
                          <a:ln>
                            <a:noFill/>
                          </a:ln>
                          <a:solidFill>
                            <a:schemeClr val="tx1"/>
                          </a:solidFill>
                          <a:effectLst/>
                          <a:latin typeface="Arial Black"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nb-NO" sz="2500" b="0" i="0" u="none" strike="noStrike" cap="none" normalizeH="0" baseline="0" smtClean="0">
                          <a:ln>
                            <a:noFill/>
                          </a:ln>
                          <a:solidFill>
                            <a:schemeClr val="tx1"/>
                          </a:solidFill>
                          <a:effectLst/>
                          <a:latin typeface="Arial Black"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nb-NO" sz="2500" b="0" i="0" u="none" strike="noStrike" cap="none" normalizeH="0" baseline="0" smtClean="0">
                          <a:ln>
                            <a:noFill/>
                          </a:ln>
                          <a:solidFill>
                            <a:schemeClr val="tx1"/>
                          </a:solidFill>
                          <a:effectLst/>
                          <a:latin typeface="Arial Black"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nb-NO" sz="2300" b="0" i="0" u="none" strike="noStrike" cap="none" normalizeH="0" baseline="0" smtClean="0">
                          <a:ln>
                            <a:noFill/>
                          </a:ln>
                          <a:solidFill>
                            <a:schemeClr val="tx1"/>
                          </a:solidFill>
                          <a:effectLst/>
                          <a:latin typeface="Arial" charset="0"/>
                        </a:rPr>
                        <a:t>Vold / selvmord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nb-NO" sz="2500" b="0" i="0" u="none" strike="noStrike" cap="none" normalizeH="0" baseline="0" smtClean="0">
                          <a:ln>
                            <a:noFill/>
                          </a:ln>
                          <a:solidFill>
                            <a:schemeClr val="tx1"/>
                          </a:solidFill>
                          <a:effectLst/>
                          <a:latin typeface="Arial Black"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nb-NO" sz="2300" b="0" i="0" u="none" strike="noStrike" cap="none" normalizeH="0" baseline="0" smtClean="0">
                          <a:ln>
                            <a:noFill/>
                          </a:ln>
                          <a:solidFill>
                            <a:schemeClr val="tx1"/>
                          </a:solidFill>
                          <a:effectLst/>
                          <a:latin typeface="Arial" charset="0"/>
                        </a:rPr>
                        <a:t>Overdose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nb-NO" sz="2500" b="0" i="0" u="none" strike="noStrike" cap="none" normalizeH="0" baseline="0" smtClean="0">
                          <a:ln>
                            <a:noFill/>
                          </a:ln>
                          <a:solidFill>
                            <a:schemeClr val="tx1"/>
                          </a:solidFill>
                          <a:effectLst/>
                          <a:latin typeface="Arial Black"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nb-NO" sz="2500" b="0" i="0" u="none" strike="noStrike" cap="none" normalizeH="0" baseline="0" smtClean="0">
                          <a:ln>
                            <a:noFill/>
                          </a:ln>
                          <a:solidFill>
                            <a:schemeClr val="tx1"/>
                          </a:solidFill>
                          <a:effectLst/>
                          <a:latin typeface="Arial Black"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nb-NO" sz="2300" b="0" i="0" u="none" strike="noStrike" cap="none" normalizeH="0" baseline="0" smtClean="0">
                          <a:ln>
                            <a:noFill/>
                          </a:ln>
                          <a:solidFill>
                            <a:schemeClr val="tx1"/>
                          </a:solidFill>
                          <a:effectLst/>
                          <a:latin typeface="Arial" charset="0"/>
                        </a:rPr>
                        <a:t>HIV leverinfeksjoner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nb-NO" sz="2500" b="0" i="0" u="none" strike="noStrike" cap="none" normalizeH="0" baseline="0" smtClean="0">
                          <a:ln>
                            <a:noFill/>
                          </a:ln>
                          <a:solidFill>
                            <a:schemeClr val="tx1"/>
                          </a:solidFill>
                          <a:effectLst/>
                          <a:latin typeface="Arial Black"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nb-NO" sz="2500" b="0" i="0" u="none" strike="noStrike" cap="none" normalizeH="0" baseline="0" smtClean="0">
                          <a:ln>
                            <a:noFill/>
                          </a:ln>
                          <a:solidFill>
                            <a:schemeClr val="tx1"/>
                          </a:solidFill>
                          <a:effectLst/>
                          <a:latin typeface="Arial Black"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nb-NO" sz="2300" b="0" i="0" u="none" strike="noStrike" cap="none" normalizeH="0" baseline="0" smtClean="0">
                          <a:ln>
                            <a:noFill/>
                          </a:ln>
                          <a:solidFill>
                            <a:schemeClr val="tx1"/>
                          </a:solidFill>
                          <a:effectLst/>
                          <a:latin typeface="Arial" charset="0"/>
                        </a:rPr>
                        <a:t>Hjertesykdom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500" b="0" i="0" u="none" strike="noStrike" cap="none" normalizeH="0" baseline="0" dirty="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nb-NO" sz="2500" b="0" i="0" u="none" strike="noStrike" cap="none" normalizeH="0" baseline="0" smtClean="0">
                          <a:ln>
                            <a:noFill/>
                          </a:ln>
                          <a:solidFill>
                            <a:schemeClr val="tx1"/>
                          </a:solidFill>
                          <a:effectLst/>
                          <a:latin typeface="Arial Black"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nb-NO" sz="2300" b="0" i="0" u="none" strike="noStrike" cap="none" normalizeH="0" baseline="0" smtClean="0">
                          <a:ln>
                            <a:noFill/>
                          </a:ln>
                          <a:solidFill>
                            <a:schemeClr val="tx1"/>
                          </a:solidFill>
                          <a:effectLst/>
                          <a:latin typeface="Arial" charset="0"/>
                        </a:rPr>
                        <a:t>Respirasjonssykdommer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nb-NO" sz="2500" b="0" i="0" u="none" strike="noStrike" cap="none" normalizeH="0" baseline="0" smtClean="0">
                          <a:ln>
                            <a:noFill/>
                          </a:ln>
                          <a:solidFill>
                            <a:schemeClr val="tx1"/>
                          </a:solidFill>
                          <a:effectLst/>
                          <a:latin typeface="Arial Black"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nb-NO" sz="2300" b="0" i="0" u="none" strike="noStrike" cap="none" normalizeH="0" baseline="0" smtClean="0">
                          <a:ln>
                            <a:noFill/>
                          </a:ln>
                          <a:solidFill>
                            <a:schemeClr val="tx1"/>
                          </a:solidFill>
                          <a:effectLst/>
                          <a:latin typeface="Arial" charset="0"/>
                        </a:rPr>
                        <a:t>Kreft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nb-NO" sz="2500" b="0" i="0" u="none" strike="noStrike" cap="none" normalizeH="0" baseline="0" smtClean="0">
                          <a:ln>
                            <a:noFill/>
                          </a:ln>
                          <a:solidFill>
                            <a:schemeClr val="tx1"/>
                          </a:solidFill>
                          <a:effectLst/>
                          <a:latin typeface="Arial Black"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nb-NO" sz="2500" b="0" i="0" u="none" strike="noStrike" cap="none" normalizeH="0" baseline="0" smtClean="0">
                          <a:ln>
                            <a:noFill/>
                          </a:ln>
                          <a:solidFill>
                            <a:schemeClr val="tx1"/>
                          </a:solidFill>
                          <a:effectLst/>
                          <a:latin typeface="Arial Black"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nb-NO" sz="2300" b="0" i="0" u="none" strike="noStrike" cap="none" normalizeH="0" baseline="0" smtClean="0">
                          <a:ln>
                            <a:noFill/>
                          </a:ln>
                          <a:solidFill>
                            <a:schemeClr val="tx1"/>
                          </a:solidFill>
                          <a:effectLst/>
                          <a:latin typeface="Arial" charset="0"/>
                        </a:rPr>
                        <a:t>Mental sykdom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nb-NO" sz="2500" b="0" i="0" u="none" strike="noStrike" cap="none" normalizeH="0" baseline="0" smtClean="0">
                          <a:ln>
                            <a:noFill/>
                          </a:ln>
                          <a:solidFill>
                            <a:schemeClr val="tx1"/>
                          </a:solidFill>
                          <a:effectLst/>
                          <a:latin typeface="Arial Black"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nb-NO" sz="2500" b="0" i="0" u="none" strike="noStrike" cap="none" normalizeH="0" baseline="0" smtClean="0">
                          <a:ln>
                            <a:noFill/>
                          </a:ln>
                          <a:solidFill>
                            <a:schemeClr val="tx1"/>
                          </a:solidFill>
                          <a:effectLst/>
                          <a:latin typeface="Arial Black"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nb-NO" sz="2300" b="0" i="0" u="none" strike="noStrike" cap="none" normalizeH="0" baseline="0" smtClean="0">
                          <a:ln>
                            <a:noFill/>
                          </a:ln>
                          <a:solidFill>
                            <a:schemeClr val="tx1"/>
                          </a:solidFill>
                          <a:effectLst/>
                          <a:latin typeface="Arial" charset="0"/>
                        </a:rPr>
                        <a:t>Avhengighet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nb-NO" sz="2500" b="0" i="0" u="none" strike="noStrike" cap="none" normalizeH="0" baseline="0" smtClean="0">
                          <a:ln>
                            <a:noFill/>
                          </a:ln>
                          <a:solidFill>
                            <a:schemeClr val="tx1"/>
                          </a:solidFill>
                          <a:effectLst/>
                          <a:latin typeface="Arial Black"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nb-NO" sz="2500" b="0" i="0" u="none" strike="noStrike" cap="none" normalizeH="0" baseline="0" smtClean="0">
                          <a:ln>
                            <a:noFill/>
                          </a:ln>
                          <a:solidFill>
                            <a:schemeClr val="tx1"/>
                          </a:solidFill>
                          <a:effectLst/>
                          <a:latin typeface="Arial Black"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nb-NO" sz="2500" b="0" i="0" u="none" strike="noStrike" cap="none" normalizeH="0" baseline="0" smtClean="0">
                          <a:ln>
                            <a:noFill/>
                          </a:ln>
                          <a:solidFill>
                            <a:schemeClr val="tx1"/>
                          </a:solidFill>
                          <a:effectLst/>
                          <a:latin typeface="Arial Black"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nb-NO" sz="2300" b="0" i="0" u="none" strike="noStrike" cap="none" normalizeH="0" baseline="0" smtClean="0">
                          <a:ln>
                            <a:noFill/>
                          </a:ln>
                          <a:solidFill>
                            <a:schemeClr val="tx1"/>
                          </a:solidFill>
                          <a:effectLst/>
                          <a:latin typeface="Arial" charset="0"/>
                        </a:rPr>
                        <a:t>Varige skader på foster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nb-NO" sz="2500" b="0" i="0" u="none" strike="noStrike" cap="none" normalizeH="0" baseline="0" smtClean="0">
                          <a:ln>
                            <a:noFill/>
                          </a:ln>
                          <a:solidFill>
                            <a:schemeClr val="tx1"/>
                          </a:solidFill>
                          <a:effectLst/>
                          <a:latin typeface="Arial Black"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nb-NO" sz="2500" b="0" i="0" u="none" strike="noStrike" cap="none" normalizeH="0" baseline="0" smtClean="0">
                          <a:ln>
                            <a:noFill/>
                          </a:ln>
                          <a:solidFill>
                            <a:schemeClr val="tx1"/>
                          </a:solidFill>
                          <a:effectLst/>
                          <a:latin typeface="Arial Black"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nb-NO" sz="2500" b="0" i="0" u="none" strike="noStrike" cap="none" normalizeH="0" baseline="0" smtClean="0">
                          <a:ln>
                            <a:noFill/>
                          </a:ln>
                          <a:solidFill>
                            <a:schemeClr val="tx1"/>
                          </a:solidFill>
                          <a:effectLst/>
                          <a:latin typeface="Arial Black"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99425" name="Text Box 65"/>
          <p:cNvSpPr txBox="1">
            <a:spLocks noChangeArrowheads="1"/>
          </p:cNvSpPr>
          <p:nvPr/>
        </p:nvSpPr>
        <p:spPr bwMode="auto">
          <a:xfrm>
            <a:off x="395288" y="6491288"/>
            <a:ext cx="8748712" cy="366712"/>
          </a:xfrm>
          <a:prstGeom prst="rect">
            <a:avLst/>
          </a:prstGeom>
          <a:noFill/>
          <a:ln w="9525">
            <a:noFill/>
            <a:miter lim="800000"/>
            <a:headEnd/>
            <a:tailEnd/>
          </a:ln>
          <a:effectLst/>
        </p:spPr>
        <p:txBody>
          <a:bodyPr>
            <a:spAutoFit/>
          </a:bodyPr>
          <a:lstStyle/>
          <a:p>
            <a:endParaRPr lang="en-US"/>
          </a:p>
        </p:txBody>
      </p:sp>
      <p:sp>
        <p:nvSpPr>
          <p:cNvPr id="399426" name="Text Box 66"/>
          <p:cNvSpPr txBox="1">
            <a:spLocks noChangeArrowheads="1"/>
          </p:cNvSpPr>
          <p:nvPr/>
        </p:nvSpPr>
        <p:spPr bwMode="auto">
          <a:xfrm>
            <a:off x="6227763" y="6491288"/>
            <a:ext cx="184150" cy="366712"/>
          </a:xfrm>
          <a:prstGeom prst="rect">
            <a:avLst/>
          </a:prstGeom>
          <a:noFill/>
          <a:ln w="9525">
            <a:noFill/>
            <a:miter lim="800000"/>
            <a:headEnd/>
            <a:tailEnd/>
          </a:ln>
          <a:effectLst/>
        </p:spPr>
        <p:txBody>
          <a:bodyPr wrap="none">
            <a:spAutoFit/>
          </a:bodyPr>
          <a:lstStyle/>
          <a:p>
            <a:endParaRPr lang="en-US"/>
          </a:p>
        </p:txBody>
      </p:sp>
      <p:graphicFrame>
        <p:nvGraphicFramePr>
          <p:cNvPr id="399427" name="Object 67"/>
          <p:cNvGraphicFramePr>
            <a:graphicFrameLocks noChangeAspect="1"/>
          </p:cNvGraphicFramePr>
          <p:nvPr/>
        </p:nvGraphicFramePr>
        <p:xfrm>
          <a:off x="7467600" y="0"/>
          <a:ext cx="1447800" cy="685800"/>
        </p:xfrm>
        <a:graphic>
          <a:graphicData uri="http://schemas.openxmlformats.org/presentationml/2006/ole">
            <p:oleObj spid="_x0000_s61442" name="Photo Editor-foto" r:id="rId4" imgW="3200000" imgH="1685714" progId="">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dt" sz="half" idx="4294967295"/>
          </p:nvPr>
        </p:nvSpPr>
        <p:spPr>
          <a:xfrm>
            <a:off x="685800" y="6248400"/>
            <a:ext cx="1905000" cy="457200"/>
          </a:xfrm>
          <a:prstGeom prst="rect">
            <a:avLst/>
          </a:prstGeom>
        </p:spPr>
        <p:txBody>
          <a:bodyPr/>
          <a:lstStyle/>
          <a:p>
            <a:fld id="{ABC5967D-405E-47AB-9BFE-6C4FD95390E8}" type="datetime2">
              <a:rPr lang="nb-NO"/>
              <a:pPr/>
              <a:t>torsdag, 20. november 2014</a:t>
            </a:fld>
            <a:endParaRPr lang="nb-NO"/>
          </a:p>
        </p:txBody>
      </p:sp>
      <p:sp>
        <p:nvSpPr>
          <p:cNvPr id="7" name="Rectangle 4"/>
          <p:cNvSpPr>
            <a:spLocks noGrp="1" noChangeArrowheads="1"/>
          </p:cNvSpPr>
          <p:nvPr>
            <p:ph type="ftr" sz="quarter" idx="4294967295"/>
          </p:nvPr>
        </p:nvSpPr>
        <p:spPr>
          <a:xfrm>
            <a:off x="3124200" y="6248400"/>
            <a:ext cx="2895600" cy="457200"/>
          </a:xfrm>
          <a:prstGeom prst="rect">
            <a:avLst/>
          </a:prstGeom>
        </p:spPr>
        <p:txBody>
          <a:bodyPr/>
          <a:lstStyle/>
          <a:p>
            <a:r>
              <a:rPr lang="nb-NO"/>
              <a:t>KTR</a:t>
            </a:r>
          </a:p>
        </p:txBody>
      </p:sp>
      <p:sp>
        <p:nvSpPr>
          <p:cNvPr id="8" name="Rectangle 5"/>
          <p:cNvSpPr>
            <a:spLocks noGrp="1" noChangeArrowheads="1"/>
          </p:cNvSpPr>
          <p:nvPr>
            <p:ph type="sldNum" sz="quarter" idx="4294967295"/>
          </p:nvPr>
        </p:nvSpPr>
        <p:spPr>
          <a:xfrm>
            <a:off x="6553200" y="6248400"/>
            <a:ext cx="1905000" cy="457200"/>
          </a:xfrm>
          <a:prstGeom prst="rect">
            <a:avLst/>
          </a:prstGeom>
        </p:spPr>
        <p:txBody>
          <a:bodyPr/>
          <a:lstStyle/>
          <a:p>
            <a:fld id="{74D0D06F-874D-43AD-9AC1-6169C8B5D56A}" type="slidenum">
              <a:rPr lang="nb-NO"/>
              <a:pPr/>
              <a:t>12</a:t>
            </a:fld>
            <a:endParaRPr lang="nb-NO"/>
          </a:p>
        </p:txBody>
      </p:sp>
      <p:sp>
        <p:nvSpPr>
          <p:cNvPr id="289794" name="Rectangle 1026"/>
          <p:cNvSpPr>
            <a:spLocks noGrp="1" noChangeArrowheads="1"/>
          </p:cNvSpPr>
          <p:nvPr>
            <p:ph type="subTitle" idx="1"/>
          </p:nvPr>
        </p:nvSpPr>
        <p:spPr>
          <a:xfrm>
            <a:off x="900113" y="3068638"/>
            <a:ext cx="7024687" cy="2808287"/>
          </a:xfrm>
        </p:spPr>
        <p:txBody>
          <a:bodyPr/>
          <a:lstStyle/>
          <a:p>
            <a:pPr>
              <a:lnSpc>
                <a:spcPct val="80000"/>
              </a:lnSpc>
              <a:buFont typeface="Wingdings" pitchFamily="2" charset="2"/>
              <a:buChar char="n"/>
            </a:pPr>
            <a:endParaRPr lang="nb-NO" sz="3200"/>
          </a:p>
          <a:p>
            <a:pPr>
              <a:lnSpc>
                <a:spcPct val="80000"/>
              </a:lnSpc>
            </a:pPr>
            <a:r>
              <a:rPr lang="nb-NO" sz="1200"/>
              <a:t> </a:t>
            </a:r>
          </a:p>
        </p:txBody>
      </p:sp>
      <p:sp>
        <p:nvSpPr>
          <p:cNvPr id="289795" name="Rectangle 1027"/>
          <p:cNvSpPr>
            <a:spLocks noGrp="1" noChangeArrowheads="1"/>
          </p:cNvSpPr>
          <p:nvPr>
            <p:ph type="ctrTitle"/>
          </p:nvPr>
        </p:nvSpPr>
        <p:spPr>
          <a:xfrm>
            <a:off x="533400" y="1524000"/>
            <a:ext cx="7662863" cy="5029200"/>
          </a:xfrm>
        </p:spPr>
        <p:txBody>
          <a:bodyPr/>
          <a:lstStyle/>
          <a:p>
            <a:pPr algn="ctr"/>
            <a:r>
              <a:rPr lang="nb-NO" sz="2400"/>
              <a:t/>
            </a:r>
            <a:br>
              <a:rPr lang="nb-NO" sz="2400"/>
            </a:br>
            <a:r>
              <a:rPr lang="nb-NO" sz="2400"/>
              <a:t/>
            </a:r>
            <a:br>
              <a:rPr lang="nb-NO" sz="2400"/>
            </a:br>
            <a:endParaRPr lang="nb-NO" sz="1800"/>
          </a:p>
        </p:txBody>
      </p:sp>
      <p:sp>
        <p:nvSpPr>
          <p:cNvPr id="289798" name="Rectangle 1030"/>
          <p:cNvSpPr>
            <a:spLocks noChangeArrowheads="1"/>
          </p:cNvSpPr>
          <p:nvPr/>
        </p:nvSpPr>
        <p:spPr bwMode="auto">
          <a:xfrm>
            <a:off x="685800" y="1981200"/>
            <a:ext cx="7772400" cy="4114800"/>
          </a:xfrm>
          <a:prstGeom prst="rect">
            <a:avLst/>
          </a:prstGeom>
          <a:noFill/>
          <a:ln w="9525">
            <a:noFill/>
            <a:miter lim="800000"/>
            <a:headEnd/>
            <a:tailEnd/>
          </a:ln>
          <a:effectLst/>
        </p:spPr>
        <p:txBody>
          <a:bodyPr/>
          <a:lstStyle/>
          <a:p>
            <a:pPr marL="342900" indent="-342900">
              <a:spcBef>
                <a:spcPct val="20000"/>
              </a:spcBef>
              <a:buClr>
                <a:schemeClr val="accent1"/>
              </a:buClr>
              <a:buSzPct val="70000"/>
              <a:buFont typeface="Wingdings" pitchFamily="2" charset="2"/>
              <a:buNone/>
            </a:pPr>
            <a:r>
              <a:rPr lang="nb-NO" sz="2200">
                <a:solidFill>
                  <a:srgbClr val="000000"/>
                </a:solidFill>
                <a:cs typeface="Times New Roman" pitchFamily="18" charset="0"/>
              </a:rPr>
              <a:t>Den omdiskuterte WHO-rapporten, som kom i 1995, påpeker mange helsefarer ved cannabisbruk og har følgende konklusjon: </a:t>
            </a:r>
          </a:p>
          <a:p>
            <a:pPr marL="342900" indent="-342900">
              <a:spcBef>
                <a:spcPct val="20000"/>
              </a:spcBef>
              <a:buClr>
                <a:schemeClr val="accent1"/>
              </a:buClr>
              <a:buSzPct val="70000"/>
              <a:buFont typeface="Wingdings" pitchFamily="2" charset="2"/>
              <a:buNone/>
            </a:pPr>
            <a:r>
              <a:rPr lang="nb-NO" sz="2200">
                <a:solidFill>
                  <a:srgbClr val="000000"/>
                </a:solidFill>
                <a:cs typeface="Times New Roman" pitchFamily="18" charset="0"/>
              </a:rPr>
              <a:t>”Med de eksisterende bruksmønstre utgjør cannabis et langt mindre folkehelseproblem enn alkohol og tobakk i de vestlige land.…,men alkohol og tobakk utgjør store folkehelseproblemer, og cannabis' betydning for folkehelsen kan øke dersom andelen som bruker mye cannabis daglig skulle nærme seg andelen som bruker mye alkohol eller tobakk daglig."</a:t>
            </a:r>
            <a:r>
              <a:rPr lang="nb-NO" sz="2400"/>
              <a:t> </a:t>
            </a:r>
          </a:p>
          <a:p>
            <a:pPr marL="342900" indent="-342900">
              <a:spcBef>
                <a:spcPct val="20000"/>
              </a:spcBef>
              <a:buClr>
                <a:schemeClr val="accent1"/>
              </a:buClr>
              <a:buSzPct val="70000"/>
              <a:buFont typeface="Wingdings" pitchFamily="2" charset="2"/>
              <a:buNone/>
            </a:pPr>
            <a:r>
              <a:rPr lang="en-US" sz="2000">
                <a:latin typeface="Verdana" pitchFamily="34" charset="0"/>
              </a:rPr>
              <a:t>	</a:t>
            </a:r>
            <a:r>
              <a:rPr lang="en-US" sz="1400">
                <a:latin typeface="Verdana" pitchFamily="34" charset="0"/>
              </a:rPr>
              <a:t>(Hall; Wayne, Room; Robin og Bondy; Susan: "A Comparative Appraisal of the Health and Psychological Consequences of Alcohol, Cannabis, Nicotine and Opiate Use", </a:t>
            </a:r>
            <a:r>
              <a:rPr lang="nb-NO" sz="1400">
                <a:latin typeface="Verdana" pitchFamily="34" charset="0"/>
              </a:rPr>
              <a:t>August 1995.) </a:t>
            </a:r>
            <a:endParaRPr lang="nb-NO" sz="1400"/>
          </a:p>
          <a:p>
            <a:pPr marL="342900" indent="-342900">
              <a:spcBef>
                <a:spcPct val="20000"/>
              </a:spcBef>
              <a:buClr>
                <a:schemeClr val="accent1"/>
              </a:buClr>
              <a:buSzPct val="70000"/>
              <a:buFont typeface="Wingdings" pitchFamily="2" charset="2"/>
              <a:buNone/>
            </a:pPr>
            <a:endParaRPr lang="nb-NO" sz="1400"/>
          </a:p>
        </p:txBody>
      </p:sp>
      <p:sp>
        <p:nvSpPr>
          <p:cNvPr id="289799" name="Text Box 1031"/>
          <p:cNvSpPr txBox="1">
            <a:spLocks noChangeArrowheads="1"/>
          </p:cNvSpPr>
          <p:nvPr/>
        </p:nvSpPr>
        <p:spPr bwMode="auto">
          <a:xfrm>
            <a:off x="609600" y="838200"/>
            <a:ext cx="4876800" cy="701675"/>
          </a:xfrm>
          <a:prstGeom prst="rect">
            <a:avLst/>
          </a:prstGeom>
          <a:noFill/>
          <a:ln w="9525">
            <a:noFill/>
            <a:miter lim="800000"/>
            <a:headEnd/>
            <a:tailEnd/>
          </a:ln>
          <a:effectLst/>
        </p:spPr>
        <p:txBody>
          <a:bodyPr>
            <a:spAutoFit/>
          </a:bodyPr>
          <a:lstStyle/>
          <a:p>
            <a:pPr>
              <a:spcBef>
                <a:spcPct val="50000"/>
              </a:spcBef>
            </a:pPr>
            <a:r>
              <a:rPr lang="nb-NO" sz="4000">
                <a:latin typeface="Times New Roman" pitchFamily="18" charset="0"/>
              </a:rPr>
              <a:t>WHO-rapporten:</a:t>
            </a:r>
          </a:p>
        </p:txBody>
      </p:sp>
      <p:graphicFrame>
        <p:nvGraphicFramePr>
          <p:cNvPr id="19458" name="Object 2"/>
          <p:cNvGraphicFramePr>
            <a:graphicFrameLocks noChangeAspect="1"/>
          </p:cNvGraphicFramePr>
          <p:nvPr/>
        </p:nvGraphicFramePr>
        <p:xfrm>
          <a:off x="7315200" y="88900"/>
          <a:ext cx="1600200" cy="768350"/>
        </p:xfrm>
        <a:graphic>
          <a:graphicData uri="http://schemas.openxmlformats.org/presentationml/2006/ole">
            <p:oleObj spid="_x0000_s58370" name="Photo Editor-foto" r:id="rId4" imgW="3200000" imgH="1685714" progId="">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noChangeArrowheads="1"/>
          </p:cNvSpPr>
          <p:nvPr>
            <p:ph type="dt" sz="half" idx="4294967295"/>
          </p:nvPr>
        </p:nvSpPr>
        <p:spPr>
          <a:xfrm>
            <a:off x="685800" y="6248400"/>
            <a:ext cx="1905000" cy="457200"/>
          </a:xfrm>
          <a:prstGeom prst="rect">
            <a:avLst/>
          </a:prstGeom>
        </p:spPr>
        <p:txBody>
          <a:bodyPr/>
          <a:lstStyle/>
          <a:p>
            <a:fld id="{612D09AA-BBF9-4E8F-BDBB-F0F52175A994}" type="datetime2">
              <a:rPr lang="nb-NO" sz="1100"/>
              <a:pPr/>
              <a:t>torsdag, 20. november 2014</a:t>
            </a:fld>
            <a:endParaRPr lang="nb-NO" sz="1100" dirty="0"/>
          </a:p>
        </p:txBody>
      </p:sp>
      <p:sp>
        <p:nvSpPr>
          <p:cNvPr id="5" name="Footer Placeholder 4"/>
          <p:cNvSpPr>
            <a:spLocks noGrp="1" noChangeArrowheads="1"/>
          </p:cNvSpPr>
          <p:nvPr>
            <p:ph type="ftr" sz="quarter" idx="4294967295"/>
          </p:nvPr>
        </p:nvSpPr>
        <p:spPr>
          <a:xfrm>
            <a:off x="3124200" y="6248400"/>
            <a:ext cx="2895600" cy="457200"/>
          </a:xfrm>
          <a:prstGeom prst="rect">
            <a:avLst/>
          </a:prstGeom>
        </p:spPr>
        <p:txBody>
          <a:bodyPr/>
          <a:lstStyle/>
          <a:p>
            <a:r>
              <a:rPr lang="nb-NO" sz="1100" dirty="0"/>
              <a:t>KTR</a:t>
            </a:r>
          </a:p>
        </p:txBody>
      </p:sp>
      <p:sp>
        <p:nvSpPr>
          <p:cNvPr id="6" name="Slide Number Placeholder 5"/>
          <p:cNvSpPr>
            <a:spLocks noGrp="1" noChangeArrowheads="1"/>
          </p:cNvSpPr>
          <p:nvPr>
            <p:ph type="sldNum" sz="quarter" idx="4294967295"/>
          </p:nvPr>
        </p:nvSpPr>
        <p:spPr>
          <a:xfrm>
            <a:off x="6553200" y="6248400"/>
            <a:ext cx="1905000" cy="457200"/>
          </a:xfrm>
          <a:prstGeom prst="rect">
            <a:avLst/>
          </a:prstGeom>
        </p:spPr>
        <p:txBody>
          <a:bodyPr/>
          <a:lstStyle/>
          <a:p>
            <a:pPr algn="ctr"/>
            <a:fld id="{2E92C506-5484-4E08-B683-EAD4143D14D3}" type="slidenum">
              <a:rPr lang="nb-NO" sz="1100"/>
              <a:pPr algn="ctr"/>
              <a:t>13</a:t>
            </a:fld>
            <a:endParaRPr lang="nb-NO" sz="1100" dirty="0"/>
          </a:p>
        </p:txBody>
      </p:sp>
      <p:sp>
        <p:nvSpPr>
          <p:cNvPr id="357378" name="Rectangle 2"/>
          <p:cNvSpPr>
            <a:spLocks noGrp="1" noChangeArrowheads="1"/>
          </p:cNvSpPr>
          <p:nvPr>
            <p:ph type="ctrTitle"/>
          </p:nvPr>
        </p:nvSpPr>
        <p:spPr>
          <a:xfrm>
            <a:off x="685800" y="1268413"/>
            <a:ext cx="7772400" cy="1152525"/>
          </a:xfrm>
        </p:spPr>
        <p:txBody>
          <a:bodyPr>
            <a:normAutofit fontScale="90000"/>
          </a:bodyPr>
          <a:lstStyle/>
          <a:p>
            <a:r>
              <a:rPr lang="nb-NO" sz="2400"/>
              <a:t>Nye pasienter i narko-behandling i 24 EU-land i 2006 - etter primær rusgift: heroin, kokain, cannabis, andre sentralstimulerende stoffer, andre typer rusgifter.</a:t>
            </a:r>
            <a:r>
              <a:rPr lang="en-US" sz="2400"/>
              <a:t/>
            </a:r>
            <a:br>
              <a:rPr lang="en-US" sz="2400"/>
            </a:br>
            <a:endParaRPr lang="nb-NO" sz="2400"/>
          </a:p>
        </p:txBody>
      </p:sp>
      <p:pic>
        <p:nvPicPr>
          <p:cNvPr id="357380" name="Picture 4"/>
          <p:cNvPicPr>
            <a:picLocks noGrp="1" noChangeAspect="1" noChangeArrowheads="1"/>
          </p:cNvPicPr>
          <p:nvPr>
            <p:ph type="subTitle" idx="1"/>
          </p:nvPr>
        </p:nvPicPr>
        <p:blipFill>
          <a:blip r:embed="rId4" cstate="print"/>
          <a:srcRect/>
          <a:stretch>
            <a:fillRect/>
          </a:stretch>
        </p:blipFill>
        <p:spPr>
          <a:xfrm>
            <a:off x="1476375" y="2224088"/>
            <a:ext cx="5759450" cy="4030662"/>
          </a:xfrm>
          <a:noFill/>
          <a:ln/>
        </p:spPr>
      </p:pic>
      <p:graphicFrame>
        <p:nvGraphicFramePr>
          <p:cNvPr id="16386" name="Object 2"/>
          <p:cNvGraphicFramePr>
            <a:graphicFrameLocks noChangeAspect="1"/>
          </p:cNvGraphicFramePr>
          <p:nvPr/>
        </p:nvGraphicFramePr>
        <p:xfrm>
          <a:off x="7315200" y="88900"/>
          <a:ext cx="1600200" cy="768350"/>
        </p:xfrm>
        <a:graphic>
          <a:graphicData uri="http://schemas.openxmlformats.org/presentationml/2006/ole">
            <p:oleObj spid="_x0000_s16386" name="Photo Editor-foto" r:id="rId5" imgW="3200000" imgH="1685714" progId="">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type="dt" sz="half" idx="4294967295"/>
          </p:nvPr>
        </p:nvSpPr>
        <p:spPr>
          <a:xfrm>
            <a:off x="685800" y="6248400"/>
            <a:ext cx="1905000" cy="457200"/>
          </a:xfrm>
          <a:prstGeom prst="rect">
            <a:avLst/>
          </a:prstGeom>
        </p:spPr>
        <p:txBody>
          <a:bodyPr/>
          <a:lstStyle/>
          <a:p>
            <a:fld id="{BF245B2D-A734-4768-8F64-8DF6CF3CB0B2}" type="datetime2">
              <a:rPr lang="nb-NO"/>
              <a:pPr/>
              <a:t>torsdag, 20. november 2014</a:t>
            </a:fld>
            <a:endParaRPr lang="nb-NO"/>
          </a:p>
        </p:txBody>
      </p:sp>
      <p:sp>
        <p:nvSpPr>
          <p:cNvPr id="11" name="Rectangle 4"/>
          <p:cNvSpPr>
            <a:spLocks noGrp="1" noChangeArrowheads="1"/>
          </p:cNvSpPr>
          <p:nvPr>
            <p:ph type="ftr" sz="quarter" idx="4294967295"/>
          </p:nvPr>
        </p:nvSpPr>
        <p:spPr>
          <a:xfrm>
            <a:off x="3124200" y="6248400"/>
            <a:ext cx="2895600" cy="457200"/>
          </a:xfrm>
          <a:prstGeom prst="rect">
            <a:avLst/>
          </a:prstGeom>
        </p:spPr>
        <p:txBody>
          <a:bodyPr/>
          <a:lstStyle/>
          <a:p>
            <a:r>
              <a:rPr lang="nb-NO"/>
              <a:t>KTR</a:t>
            </a:r>
          </a:p>
        </p:txBody>
      </p:sp>
      <p:sp>
        <p:nvSpPr>
          <p:cNvPr id="12" name="Rectangle 5"/>
          <p:cNvSpPr>
            <a:spLocks noGrp="1" noChangeArrowheads="1"/>
          </p:cNvSpPr>
          <p:nvPr>
            <p:ph type="sldNum" sz="quarter" idx="4294967295"/>
          </p:nvPr>
        </p:nvSpPr>
        <p:spPr>
          <a:xfrm>
            <a:off x="6553200" y="6248400"/>
            <a:ext cx="1905000" cy="457200"/>
          </a:xfrm>
          <a:prstGeom prst="rect">
            <a:avLst/>
          </a:prstGeom>
        </p:spPr>
        <p:txBody>
          <a:bodyPr/>
          <a:lstStyle/>
          <a:p>
            <a:fld id="{035F984D-C461-415A-BAA2-0799EBAC148E}" type="slidenum">
              <a:rPr lang="nb-NO"/>
              <a:pPr/>
              <a:t>14</a:t>
            </a:fld>
            <a:endParaRPr lang="nb-NO"/>
          </a:p>
        </p:txBody>
      </p:sp>
      <p:sp>
        <p:nvSpPr>
          <p:cNvPr id="395266" name="Rectangle 2"/>
          <p:cNvSpPr>
            <a:spLocks noGrp="1" noChangeArrowheads="1"/>
          </p:cNvSpPr>
          <p:nvPr>
            <p:ph type="subTitle" idx="1"/>
          </p:nvPr>
        </p:nvSpPr>
        <p:spPr>
          <a:xfrm>
            <a:off x="900113" y="3068638"/>
            <a:ext cx="7024687" cy="2808287"/>
          </a:xfrm>
        </p:spPr>
        <p:txBody>
          <a:bodyPr/>
          <a:lstStyle/>
          <a:p>
            <a:pPr>
              <a:lnSpc>
                <a:spcPct val="80000"/>
              </a:lnSpc>
              <a:buFont typeface="Wingdings" pitchFamily="2" charset="2"/>
              <a:buChar char="n"/>
            </a:pPr>
            <a:endParaRPr lang="nb-NO" sz="3200"/>
          </a:p>
          <a:p>
            <a:pPr>
              <a:lnSpc>
                <a:spcPct val="80000"/>
              </a:lnSpc>
            </a:pPr>
            <a:r>
              <a:rPr lang="nb-NO" sz="1200"/>
              <a:t> </a:t>
            </a:r>
          </a:p>
        </p:txBody>
      </p:sp>
      <p:sp>
        <p:nvSpPr>
          <p:cNvPr id="395267" name="Rectangle 3"/>
          <p:cNvSpPr>
            <a:spLocks noChangeArrowheads="1"/>
          </p:cNvSpPr>
          <p:nvPr/>
        </p:nvSpPr>
        <p:spPr bwMode="auto">
          <a:xfrm>
            <a:off x="684213" y="2852738"/>
            <a:ext cx="8135937" cy="519112"/>
          </a:xfrm>
          <a:prstGeom prst="rect">
            <a:avLst/>
          </a:prstGeom>
          <a:noFill/>
          <a:ln w="9525">
            <a:noFill/>
            <a:miter lim="800000"/>
            <a:headEnd/>
            <a:tailEnd/>
          </a:ln>
          <a:effectLst/>
        </p:spPr>
        <p:txBody>
          <a:bodyPr>
            <a:spAutoFit/>
          </a:bodyPr>
          <a:lstStyle/>
          <a:p>
            <a:endParaRPr lang="sv-SE" sz="2800" b="1">
              <a:sym typeface="Symbol" pitchFamily="18" charset="2"/>
            </a:endParaRPr>
          </a:p>
        </p:txBody>
      </p:sp>
      <p:sp>
        <p:nvSpPr>
          <p:cNvPr id="395268" name="Text Box 4"/>
          <p:cNvSpPr txBox="1">
            <a:spLocks noChangeArrowheads="1"/>
          </p:cNvSpPr>
          <p:nvPr/>
        </p:nvSpPr>
        <p:spPr bwMode="auto">
          <a:xfrm>
            <a:off x="755650" y="692150"/>
            <a:ext cx="5040313" cy="1311275"/>
          </a:xfrm>
          <a:prstGeom prst="rect">
            <a:avLst/>
          </a:prstGeom>
          <a:noFill/>
          <a:ln w="9525">
            <a:noFill/>
            <a:miter lim="800000"/>
            <a:headEnd/>
            <a:tailEnd/>
          </a:ln>
          <a:effectLst/>
        </p:spPr>
        <p:txBody>
          <a:bodyPr>
            <a:spAutoFit/>
          </a:bodyPr>
          <a:lstStyle/>
          <a:p>
            <a:pPr>
              <a:spcBef>
                <a:spcPct val="50000"/>
              </a:spcBef>
            </a:pPr>
            <a:r>
              <a:rPr lang="sv-SE" sz="2000" b="1"/>
              <a:t>Prosentandel blant voksne narkotikaproblematikere siste år som begynte å røyke marihuana på ulike alderstrinn. </a:t>
            </a:r>
            <a:r>
              <a:rPr lang="sv-SE" sz="2000" b="1" i="1"/>
              <a:t>(NHSDA 2001)</a:t>
            </a:r>
            <a:endParaRPr lang="en-US" sz="2000" b="1" i="1"/>
          </a:p>
        </p:txBody>
      </p:sp>
      <p:grpSp>
        <p:nvGrpSpPr>
          <p:cNvPr id="2" name="Group 5"/>
          <p:cNvGrpSpPr>
            <a:grpSpLocks/>
          </p:cNvGrpSpPr>
          <p:nvPr/>
        </p:nvGrpSpPr>
        <p:grpSpPr bwMode="auto">
          <a:xfrm>
            <a:off x="1371600" y="2057400"/>
            <a:ext cx="6400800" cy="4086225"/>
            <a:chOff x="864" y="1296"/>
            <a:chExt cx="4032" cy="2574"/>
          </a:xfrm>
        </p:grpSpPr>
        <p:grpSp>
          <p:nvGrpSpPr>
            <p:cNvPr id="3" name="Group 6"/>
            <p:cNvGrpSpPr>
              <a:grpSpLocks/>
            </p:cNvGrpSpPr>
            <p:nvPr/>
          </p:nvGrpSpPr>
          <p:grpSpPr bwMode="auto">
            <a:xfrm>
              <a:off x="864" y="1296"/>
              <a:ext cx="4032" cy="2574"/>
              <a:chOff x="864" y="1296"/>
              <a:chExt cx="4032" cy="2574"/>
            </a:xfrm>
          </p:grpSpPr>
          <p:pic>
            <p:nvPicPr>
              <p:cNvPr id="395271" name="Picture 7" descr="mar later dep"/>
              <p:cNvPicPr>
                <a:picLocks noChangeAspect="1" noChangeArrowheads="1"/>
              </p:cNvPicPr>
              <p:nvPr/>
            </p:nvPicPr>
            <p:blipFill>
              <a:blip r:embed="rId4" cstate="print"/>
              <a:srcRect t="11249" b="3749"/>
              <a:stretch>
                <a:fillRect/>
              </a:stretch>
            </p:blipFill>
            <p:spPr bwMode="auto">
              <a:xfrm>
                <a:off x="864" y="1300"/>
                <a:ext cx="4032" cy="2570"/>
              </a:xfrm>
              <a:prstGeom prst="rect">
                <a:avLst/>
              </a:prstGeom>
              <a:noFill/>
            </p:spPr>
          </p:pic>
          <p:sp>
            <p:nvSpPr>
              <p:cNvPr id="395272" name="Rectangle 8"/>
              <p:cNvSpPr>
                <a:spLocks noChangeArrowheads="1"/>
              </p:cNvSpPr>
              <p:nvPr/>
            </p:nvSpPr>
            <p:spPr bwMode="auto">
              <a:xfrm>
                <a:off x="864" y="1296"/>
                <a:ext cx="4032" cy="288"/>
              </a:xfrm>
              <a:prstGeom prst="rect">
                <a:avLst/>
              </a:prstGeom>
              <a:solidFill>
                <a:schemeClr val="bg1"/>
              </a:solidFill>
              <a:ln w="9525">
                <a:noFill/>
                <a:miter lim="800000"/>
                <a:headEnd/>
                <a:tailEnd/>
              </a:ln>
              <a:effectLst/>
            </p:spPr>
            <p:txBody>
              <a:bodyPr wrap="none" anchor="ctr"/>
              <a:lstStyle/>
              <a:p>
                <a:endParaRPr lang="nb-NO"/>
              </a:p>
            </p:txBody>
          </p:sp>
        </p:grpSp>
        <p:sp>
          <p:nvSpPr>
            <p:cNvPr id="395273" name="Text Box 9"/>
            <p:cNvSpPr txBox="1">
              <a:spLocks noChangeArrowheads="1"/>
            </p:cNvSpPr>
            <p:nvPr/>
          </p:nvSpPr>
          <p:spPr bwMode="auto">
            <a:xfrm rot="16200000">
              <a:off x="-113" y="2416"/>
              <a:ext cx="2305" cy="255"/>
            </a:xfrm>
            <a:prstGeom prst="rect">
              <a:avLst/>
            </a:prstGeom>
            <a:solidFill>
              <a:schemeClr val="bg1"/>
            </a:solidFill>
            <a:ln w="9525">
              <a:noFill/>
              <a:miter lim="800000"/>
              <a:headEnd/>
              <a:tailEnd/>
            </a:ln>
            <a:effectLst/>
          </p:spPr>
          <p:txBody>
            <a:bodyPr bIns="82800">
              <a:spAutoFit/>
            </a:bodyPr>
            <a:lstStyle/>
            <a:p>
              <a:pPr>
                <a:lnSpc>
                  <a:spcPct val="130000"/>
                </a:lnSpc>
                <a:spcBef>
                  <a:spcPct val="50000"/>
                </a:spcBef>
                <a:spcAft>
                  <a:spcPct val="20000"/>
                </a:spcAft>
              </a:pPr>
              <a:r>
                <a:rPr lang="sv-SE" sz="1400"/>
                <a:t>Percent Dependent or Abusing in Past Year</a:t>
              </a:r>
            </a:p>
          </p:txBody>
        </p:sp>
      </p:grpSp>
      <p:graphicFrame>
        <p:nvGraphicFramePr>
          <p:cNvPr id="28674" name="Object 2"/>
          <p:cNvGraphicFramePr>
            <a:graphicFrameLocks noChangeAspect="1"/>
          </p:cNvGraphicFramePr>
          <p:nvPr/>
        </p:nvGraphicFramePr>
        <p:xfrm>
          <a:off x="7315200" y="88900"/>
          <a:ext cx="1600200" cy="768350"/>
        </p:xfrm>
        <a:graphic>
          <a:graphicData uri="http://schemas.openxmlformats.org/presentationml/2006/ole">
            <p:oleObj spid="_x0000_s65538" name="Photo Editor-foto" r:id="rId5" imgW="3200000" imgH="1685714" progId="">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87FC605-F086-4F69-8496-613CF360A70D}" type="datetime2">
              <a:rPr lang="nb-NO"/>
              <a:pPr/>
              <a:t>torsdag, 20. november 2014</a:t>
            </a:fld>
            <a:endParaRPr lang="nb-NO"/>
          </a:p>
        </p:txBody>
      </p:sp>
      <p:sp>
        <p:nvSpPr>
          <p:cNvPr id="6" name="Footer Placeholder 5"/>
          <p:cNvSpPr>
            <a:spLocks noGrp="1"/>
          </p:cNvSpPr>
          <p:nvPr>
            <p:ph type="ftr" sz="quarter" idx="11"/>
          </p:nvPr>
        </p:nvSpPr>
        <p:spPr/>
        <p:txBody>
          <a:bodyPr/>
          <a:lstStyle/>
          <a:p>
            <a:r>
              <a:rPr lang="nb-NO"/>
              <a:t>KTR</a:t>
            </a:r>
          </a:p>
        </p:txBody>
      </p:sp>
      <p:sp>
        <p:nvSpPr>
          <p:cNvPr id="7" name="Slide Number Placeholder 6"/>
          <p:cNvSpPr>
            <a:spLocks noGrp="1"/>
          </p:cNvSpPr>
          <p:nvPr>
            <p:ph type="sldNum" sz="quarter" idx="12"/>
          </p:nvPr>
        </p:nvSpPr>
        <p:spPr/>
        <p:txBody>
          <a:bodyPr/>
          <a:lstStyle/>
          <a:p>
            <a:fld id="{F8909BDF-1C44-4278-904D-BB2D3A5489E1}" type="slidenum">
              <a:rPr lang="nb-NO"/>
              <a:pPr/>
              <a:t>15</a:t>
            </a:fld>
            <a:endParaRPr lang="nb-NO"/>
          </a:p>
        </p:txBody>
      </p:sp>
      <p:sp>
        <p:nvSpPr>
          <p:cNvPr id="401410" name="Text Box 2"/>
          <p:cNvSpPr txBox="1">
            <a:spLocks noChangeArrowheads="1"/>
          </p:cNvSpPr>
          <p:nvPr/>
        </p:nvSpPr>
        <p:spPr bwMode="auto">
          <a:xfrm>
            <a:off x="7848600" y="152400"/>
            <a:ext cx="1143000" cy="366713"/>
          </a:xfrm>
          <a:prstGeom prst="rect">
            <a:avLst/>
          </a:prstGeom>
          <a:noFill/>
          <a:ln w="9525">
            <a:noFill/>
            <a:miter lim="800000"/>
            <a:headEnd/>
            <a:tailEnd/>
          </a:ln>
          <a:effectLst/>
        </p:spPr>
        <p:txBody>
          <a:bodyPr>
            <a:spAutoFit/>
          </a:bodyPr>
          <a:lstStyle/>
          <a:p>
            <a:pPr>
              <a:spcBef>
                <a:spcPct val="50000"/>
              </a:spcBef>
            </a:pPr>
            <a:endParaRPr lang="en-US"/>
          </a:p>
        </p:txBody>
      </p:sp>
      <p:graphicFrame>
        <p:nvGraphicFramePr>
          <p:cNvPr id="401411" name="Object 3"/>
          <p:cNvGraphicFramePr>
            <a:graphicFrameLocks noChangeAspect="1"/>
          </p:cNvGraphicFramePr>
          <p:nvPr/>
        </p:nvGraphicFramePr>
        <p:xfrm>
          <a:off x="7315200" y="88900"/>
          <a:ext cx="1600200" cy="768350"/>
        </p:xfrm>
        <a:graphic>
          <a:graphicData uri="http://schemas.openxmlformats.org/presentationml/2006/ole">
            <p:oleObj spid="_x0000_s10242" name="Photo Editor-foto" r:id="rId4" imgW="3200000" imgH="1685714" progId="">
              <p:embed/>
            </p:oleObj>
          </a:graphicData>
        </a:graphic>
      </p:graphicFrame>
      <p:sp>
        <p:nvSpPr>
          <p:cNvPr id="401412" name="Rectangle 4"/>
          <p:cNvSpPr>
            <a:spLocks noGrp="1" noChangeArrowheads="1"/>
          </p:cNvSpPr>
          <p:nvPr>
            <p:ph type="title"/>
          </p:nvPr>
        </p:nvSpPr>
        <p:spPr bwMode="auto">
          <a:xfrm>
            <a:off x="457200" y="1268413"/>
            <a:ext cx="8229600" cy="2736850"/>
          </a:xfrm>
          <a:noFill/>
          <a:ln>
            <a:miter lim="800000"/>
            <a:headEnd/>
            <a:tailEnd/>
          </a:ln>
        </p:spPr>
        <p:txBody>
          <a:bodyPr vert="horz" wrap="square" lIns="91440" tIns="45720" rIns="91440" bIns="45720" numCol="1" anchor="t" anchorCtr="0" compatLnSpc="1">
            <a:prstTxWarp prst="textNoShape">
              <a:avLst/>
            </a:prstTxWarp>
          </a:bodyPr>
          <a:lstStyle/>
          <a:p>
            <a:r>
              <a:rPr lang="nb-NO" sz="7200" b="1">
                <a:latin typeface="Times New Roman" pitchFamily="18" charset="0"/>
              </a:rPr>
              <a:t>Takk for oppmerksomheten!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half" idx="4294967295"/>
          </p:nvPr>
        </p:nvSpPr>
        <p:spPr>
          <a:xfrm>
            <a:off x="685800" y="6248400"/>
            <a:ext cx="1905000" cy="457200"/>
          </a:xfrm>
          <a:prstGeom prst="rect">
            <a:avLst/>
          </a:prstGeom>
        </p:spPr>
        <p:txBody>
          <a:bodyPr/>
          <a:lstStyle/>
          <a:p>
            <a:fld id="{96A27B6A-1296-4770-9BF2-085B77F9C4DA}" type="datetime2">
              <a:rPr lang="nb-NO" sz="1100"/>
              <a:pPr/>
              <a:t>torsdag, 20. november 2014</a:t>
            </a:fld>
            <a:endParaRPr lang="nb-NO" sz="1100" dirty="0"/>
          </a:p>
        </p:txBody>
      </p:sp>
      <p:sp>
        <p:nvSpPr>
          <p:cNvPr id="6" name="Rectangle 4"/>
          <p:cNvSpPr>
            <a:spLocks noGrp="1" noChangeArrowheads="1"/>
          </p:cNvSpPr>
          <p:nvPr>
            <p:ph type="ftr" sz="quarter" idx="4294967295"/>
          </p:nvPr>
        </p:nvSpPr>
        <p:spPr>
          <a:xfrm>
            <a:off x="3124200" y="6248400"/>
            <a:ext cx="2895600" cy="457200"/>
          </a:xfrm>
          <a:prstGeom prst="rect">
            <a:avLst/>
          </a:prstGeom>
        </p:spPr>
        <p:txBody>
          <a:bodyPr/>
          <a:lstStyle/>
          <a:p>
            <a:pPr algn="ctr"/>
            <a:r>
              <a:rPr lang="nb-NO" sz="1100" dirty="0"/>
              <a:t>KTR</a:t>
            </a:r>
          </a:p>
        </p:txBody>
      </p:sp>
      <p:sp>
        <p:nvSpPr>
          <p:cNvPr id="7" name="Rectangle 5"/>
          <p:cNvSpPr>
            <a:spLocks noGrp="1" noChangeArrowheads="1"/>
          </p:cNvSpPr>
          <p:nvPr>
            <p:ph type="sldNum" sz="quarter" idx="4294967295"/>
          </p:nvPr>
        </p:nvSpPr>
        <p:spPr>
          <a:xfrm>
            <a:off x="6553200" y="6248400"/>
            <a:ext cx="1905000" cy="457200"/>
          </a:xfrm>
          <a:prstGeom prst="rect">
            <a:avLst/>
          </a:prstGeom>
        </p:spPr>
        <p:txBody>
          <a:bodyPr/>
          <a:lstStyle/>
          <a:p>
            <a:pPr algn="ctr"/>
            <a:fld id="{D754945E-8590-402A-85CC-6DE30307BBC9}" type="slidenum">
              <a:rPr lang="nb-NO" sz="1100"/>
              <a:pPr algn="ctr"/>
              <a:t>2</a:t>
            </a:fld>
            <a:endParaRPr lang="nb-NO" sz="1100" dirty="0"/>
          </a:p>
        </p:txBody>
      </p:sp>
      <p:sp>
        <p:nvSpPr>
          <p:cNvPr id="273410" name="Rectangle 2"/>
          <p:cNvSpPr>
            <a:spLocks noGrp="1" noChangeArrowheads="1"/>
          </p:cNvSpPr>
          <p:nvPr>
            <p:ph type="subTitle" idx="1"/>
          </p:nvPr>
        </p:nvSpPr>
        <p:spPr>
          <a:xfrm>
            <a:off x="900113" y="3068638"/>
            <a:ext cx="7024687" cy="2808287"/>
          </a:xfrm>
        </p:spPr>
        <p:txBody>
          <a:bodyPr/>
          <a:lstStyle/>
          <a:p>
            <a:pPr>
              <a:lnSpc>
                <a:spcPct val="80000"/>
              </a:lnSpc>
              <a:buFont typeface="Wingdings" pitchFamily="2" charset="2"/>
              <a:buChar char="n"/>
            </a:pPr>
            <a:endParaRPr lang="nb-NO" sz="3200"/>
          </a:p>
          <a:p>
            <a:pPr>
              <a:lnSpc>
                <a:spcPct val="80000"/>
              </a:lnSpc>
            </a:pPr>
            <a:r>
              <a:rPr lang="nb-NO" sz="1200"/>
              <a:t> </a:t>
            </a:r>
          </a:p>
        </p:txBody>
      </p:sp>
      <p:sp>
        <p:nvSpPr>
          <p:cNvPr id="273411" name="Rectangle 3"/>
          <p:cNvSpPr>
            <a:spLocks noGrp="1" noChangeArrowheads="1"/>
          </p:cNvSpPr>
          <p:nvPr>
            <p:ph type="ctrTitle"/>
          </p:nvPr>
        </p:nvSpPr>
        <p:spPr>
          <a:xfrm>
            <a:off x="539750" y="1844675"/>
            <a:ext cx="7662863" cy="3529013"/>
          </a:xfrm>
        </p:spPr>
        <p:txBody>
          <a:bodyPr/>
          <a:lstStyle/>
          <a:p>
            <a:pPr algn="ctr"/>
            <a:r>
              <a:rPr lang="nb-NO" sz="2400"/>
              <a:t/>
            </a:r>
            <a:br>
              <a:rPr lang="nb-NO" sz="2400"/>
            </a:br>
            <a:r>
              <a:rPr lang="nb-NO" sz="2400"/>
              <a:t/>
            </a:r>
            <a:br>
              <a:rPr lang="nb-NO" sz="2400"/>
            </a:br>
            <a:endParaRPr lang="nb-NO" sz="1800"/>
          </a:p>
        </p:txBody>
      </p:sp>
      <p:graphicFrame>
        <p:nvGraphicFramePr>
          <p:cNvPr id="273413" name="Object 5"/>
          <p:cNvGraphicFramePr>
            <a:graphicFrameLocks noChangeAspect="1"/>
          </p:cNvGraphicFramePr>
          <p:nvPr/>
        </p:nvGraphicFramePr>
        <p:xfrm>
          <a:off x="1295400" y="1155700"/>
          <a:ext cx="6477000" cy="5084763"/>
        </p:xfrm>
        <a:graphic>
          <a:graphicData uri="http://schemas.openxmlformats.org/presentationml/2006/ole">
            <p:oleObj spid="_x0000_s1026" name="Punktgrafikkbilde" r:id="rId4" imgW="1905266" imgH="1495634" progId="PBrush">
              <p:embed/>
            </p:oleObj>
          </a:graphicData>
        </a:graphic>
      </p:graphicFrame>
      <p:graphicFrame>
        <p:nvGraphicFramePr>
          <p:cNvPr id="1027" name="Object 3"/>
          <p:cNvGraphicFramePr>
            <a:graphicFrameLocks noChangeAspect="1"/>
          </p:cNvGraphicFramePr>
          <p:nvPr/>
        </p:nvGraphicFramePr>
        <p:xfrm>
          <a:off x="7315200" y="88900"/>
          <a:ext cx="1600200" cy="768350"/>
        </p:xfrm>
        <a:graphic>
          <a:graphicData uri="http://schemas.openxmlformats.org/presentationml/2006/ole">
            <p:oleObj spid="_x0000_s1027" name="Photo Editor-foto" r:id="rId5" imgW="3200000" imgH="1685714" progId="">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half" idx="4294967295"/>
          </p:nvPr>
        </p:nvSpPr>
        <p:spPr>
          <a:xfrm>
            <a:off x="685800" y="6248400"/>
            <a:ext cx="1905000" cy="457200"/>
          </a:xfrm>
          <a:prstGeom prst="rect">
            <a:avLst/>
          </a:prstGeom>
        </p:spPr>
        <p:txBody>
          <a:bodyPr/>
          <a:lstStyle/>
          <a:p>
            <a:fld id="{96A27B6A-1296-4770-9BF2-085B77F9C4DA}" type="datetime2">
              <a:rPr lang="nb-NO" sz="1100"/>
              <a:pPr/>
              <a:t>torsdag, 20. november 2014</a:t>
            </a:fld>
            <a:endParaRPr lang="nb-NO" sz="1100" dirty="0"/>
          </a:p>
        </p:txBody>
      </p:sp>
      <p:sp>
        <p:nvSpPr>
          <p:cNvPr id="6" name="Rectangle 4"/>
          <p:cNvSpPr>
            <a:spLocks noGrp="1" noChangeArrowheads="1"/>
          </p:cNvSpPr>
          <p:nvPr>
            <p:ph type="ftr" sz="quarter" idx="4294967295"/>
          </p:nvPr>
        </p:nvSpPr>
        <p:spPr>
          <a:xfrm>
            <a:off x="3124200" y="6248400"/>
            <a:ext cx="2895600" cy="457200"/>
          </a:xfrm>
          <a:prstGeom prst="rect">
            <a:avLst/>
          </a:prstGeom>
        </p:spPr>
        <p:txBody>
          <a:bodyPr/>
          <a:lstStyle/>
          <a:p>
            <a:pPr algn="ctr"/>
            <a:r>
              <a:rPr lang="nb-NO" sz="1100" dirty="0"/>
              <a:t>KTR</a:t>
            </a:r>
          </a:p>
        </p:txBody>
      </p:sp>
      <p:sp>
        <p:nvSpPr>
          <p:cNvPr id="7" name="Rectangle 5"/>
          <p:cNvSpPr>
            <a:spLocks noGrp="1" noChangeArrowheads="1"/>
          </p:cNvSpPr>
          <p:nvPr>
            <p:ph type="sldNum" sz="quarter" idx="4294967295"/>
          </p:nvPr>
        </p:nvSpPr>
        <p:spPr>
          <a:xfrm>
            <a:off x="6553200" y="6248400"/>
            <a:ext cx="1905000" cy="457200"/>
          </a:xfrm>
          <a:prstGeom prst="rect">
            <a:avLst/>
          </a:prstGeom>
        </p:spPr>
        <p:txBody>
          <a:bodyPr/>
          <a:lstStyle/>
          <a:p>
            <a:pPr algn="ctr"/>
            <a:fld id="{D754945E-8590-402A-85CC-6DE30307BBC9}" type="slidenum">
              <a:rPr lang="nb-NO" sz="1100"/>
              <a:pPr algn="ctr"/>
              <a:t>3</a:t>
            </a:fld>
            <a:endParaRPr lang="nb-NO" sz="1100" dirty="0"/>
          </a:p>
        </p:txBody>
      </p:sp>
      <p:sp>
        <p:nvSpPr>
          <p:cNvPr id="273410" name="Rectangle 2"/>
          <p:cNvSpPr>
            <a:spLocks noGrp="1" noChangeArrowheads="1"/>
          </p:cNvSpPr>
          <p:nvPr>
            <p:ph type="subTitle" idx="1"/>
          </p:nvPr>
        </p:nvSpPr>
        <p:spPr>
          <a:xfrm>
            <a:off x="900113" y="3068638"/>
            <a:ext cx="7024687" cy="2808287"/>
          </a:xfrm>
        </p:spPr>
        <p:txBody>
          <a:bodyPr/>
          <a:lstStyle/>
          <a:p>
            <a:pPr>
              <a:lnSpc>
                <a:spcPct val="80000"/>
              </a:lnSpc>
              <a:buFont typeface="Wingdings" pitchFamily="2" charset="2"/>
              <a:buChar char="n"/>
            </a:pPr>
            <a:endParaRPr lang="nb-NO" sz="3200"/>
          </a:p>
          <a:p>
            <a:pPr>
              <a:lnSpc>
                <a:spcPct val="80000"/>
              </a:lnSpc>
            </a:pPr>
            <a:r>
              <a:rPr lang="nb-NO" sz="1200"/>
              <a:t> </a:t>
            </a:r>
          </a:p>
        </p:txBody>
      </p:sp>
      <p:sp>
        <p:nvSpPr>
          <p:cNvPr id="273411" name="Rectangle 3"/>
          <p:cNvSpPr>
            <a:spLocks noGrp="1" noChangeArrowheads="1"/>
          </p:cNvSpPr>
          <p:nvPr>
            <p:ph type="ctrTitle"/>
          </p:nvPr>
        </p:nvSpPr>
        <p:spPr>
          <a:xfrm>
            <a:off x="539750" y="1844675"/>
            <a:ext cx="7662863" cy="3529013"/>
          </a:xfrm>
        </p:spPr>
        <p:txBody>
          <a:bodyPr/>
          <a:lstStyle/>
          <a:p>
            <a:pPr algn="ctr"/>
            <a:r>
              <a:rPr lang="nb-NO" sz="2400"/>
              <a:t/>
            </a:r>
            <a:br>
              <a:rPr lang="nb-NO" sz="2400"/>
            </a:br>
            <a:r>
              <a:rPr lang="nb-NO" sz="2400"/>
              <a:t/>
            </a:r>
            <a:br>
              <a:rPr lang="nb-NO" sz="2400"/>
            </a:br>
            <a:endParaRPr lang="nb-NO" sz="1800"/>
          </a:p>
        </p:txBody>
      </p:sp>
      <p:graphicFrame>
        <p:nvGraphicFramePr>
          <p:cNvPr id="1027" name="Object 3"/>
          <p:cNvGraphicFramePr>
            <a:graphicFrameLocks noChangeAspect="1"/>
          </p:cNvGraphicFramePr>
          <p:nvPr/>
        </p:nvGraphicFramePr>
        <p:xfrm>
          <a:off x="7315200" y="88900"/>
          <a:ext cx="1600200" cy="768350"/>
        </p:xfrm>
        <a:graphic>
          <a:graphicData uri="http://schemas.openxmlformats.org/presentationml/2006/ole">
            <p:oleObj spid="_x0000_s67587" name="Photo Editor-foto" r:id="rId4" imgW="3200000" imgH="1685714" progId="">
              <p:embed/>
            </p:oleObj>
          </a:graphicData>
        </a:graphic>
      </p:graphicFrame>
      <p:sp>
        <p:nvSpPr>
          <p:cNvPr id="9" name="TextBox 8"/>
          <p:cNvSpPr txBox="1"/>
          <p:nvPr/>
        </p:nvSpPr>
        <p:spPr>
          <a:xfrm>
            <a:off x="755576" y="1340768"/>
            <a:ext cx="7560840" cy="4247317"/>
          </a:xfrm>
          <a:prstGeom prst="rect">
            <a:avLst/>
          </a:prstGeom>
          <a:noFill/>
        </p:spPr>
        <p:txBody>
          <a:bodyPr wrap="square" rtlCol="0">
            <a:spAutoFit/>
          </a:bodyPr>
          <a:lstStyle/>
          <a:p>
            <a:r>
              <a:rPr lang="nb-NO" dirty="0" smtClean="0"/>
              <a:t>Denne framstillingen tar utgangpunkt i at bruken av cannabis vil øke dersom stoffet blir legalisert. </a:t>
            </a:r>
          </a:p>
          <a:p>
            <a:pPr>
              <a:buFont typeface="Arial" pitchFamily="34" charset="0"/>
              <a:buChar char="•"/>
            </a:pPr>
            <a:r>
              <a:rPr lang="nb-NO" dirty="0" smtClean="0"/>
              <a:t>Det vil føre til – og være et uttrykk for – økt sosial og kulturell akseptering av cannabisbruk</a:t>
            </a:r>
          </a:p>
          <a:p>
            <a:pPr>
              <a:buFont typeface="Arial" pitchFamily="34" charset="0"/>
              <a:buChar char="•"/>
            </a:pPr>
            <a:r>
              <a:rPr lang="nb-NO" dirty="0" smtClean="0"/>
              <a:t>Det vil føre til økt tilgjengelighet av cannabis</a:t>
            </a:r>
          </a:p>
          <a:p>
            <a:pPr>
              <a:buFont typeface="Arial" pitchFamily="34" charset="0"/>
              <a:buChar char="•"/>
            </a:pPr>
            <a:r>
              <a:rPr lang="nb-NO" dirty="0" smtClean="0"/>
              <a:t>Det vil føre til at flere bruker cannabis</a:t>
            </a:r>
          </a:p>
          <a:p>
            <a:endParaRPr lang="nb-NO" dirty="0"/>
          </a:p>
          <a:p>
            <a:r>
              <a:rPr lang="nb-NO" dirty="0" smtClean="0"/>
              <a:t>Hvis man regner at det i dag er 200 000 regelmessige cannabisbrukere – vet vi ut fra internasjonale beregninger at ca. 10 prosent, dvs. 20 000 er avhengige.</a:t>
            </a:r>
          </a:p>
          <a:p>
            <a:r>
              <a:rPr lang="nb-NO" dirty="0" smtClean="0"/>
              <a:t>Mange av disse befinner seg i behandlingsapparatet. </a:t>
            </a:r>
          </a:p>
          <a:p>
            <a:endParaRPr lang="nb-NO" dirty="0"/>
          </a:p>
          <a:p>
            <a:r>
              <a:rPr lang="nb-NO" dirty="0" smtClean="0"/>
              <a:t>Dersom antallet regelmessige cannabisbrukere skulle øke til det dobbelte, vil også antallet avhengige øke til det dobbelte, dvs. til ca. 40 000. Vil vi ha et behandlingsapparat som kan bære det?</a:t>
            </a:r>
          </a:p>
          <a:p>
            <a:endParaRPr lang="nb-NO"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half" idx="4294967295"/>
          </p:nvPr>
        </p:nvSpPr>
        <p:spPr>
          <a:xfrm>
            <a:off x="685800" y="6248400"/>
            <a:ext cx="1905000" cy="457200"/>
          </a:xfrm>
          <a:prstGeom prst="rect">
            <a:avLst/>
          </a:prstGeom>
        </p:spPr>
        <p:txBody>
          <a:bodyPr/>
          <a:lstStyle/>
          <a:p>
            <a:fld id="{96A27B6A-1296-4770-9BF2-085B77F9C4DA}" type="datetime2">
              <a:rPr lang="nb-NO"/>
              <a:pPr/>
              <a:t>torsdag, 20. november 2014</a:t>
            </a:fld>
            <a:endParaRPr lang="nb-NO"/>
          </a:p>
        </p:txBody>
      </p:sp>
      <p:sp>
        <p:nvSpPr>
          <p:cNvPr id="6" name="Rectangle 4"/>
          <p:cNvSpPr>
            <a:spLocks noGrp="1" noChangeArrowheads="1"/>
          </p:cNvSpPr>
          <p:nvPr>
            <p:ph type="ftr" sz="quarter" idx="4294967295"/>
          </p:nvPr>
        </p:nvSpPr>
        <p:spPr>
          <a:xfrm>
            <a:off x="3124200" y="6248400"/>
            <a:ext cx="2895600" cy="457200"/>
          </a:xfrm>
          <a:prstGeom prst="rect">
            <a:avLst/>
          </a:prstGeom>
        </p:spPr>
        <p:txBody>
          <a:bodyPr/>
          <a:lstStyle/>
          <a:p>
            <a:r>
              <a:rPr lang="nb-NO"/>
              <a:t>KTR</a:t>
            </a:r>
          </a:p>
        </p:txBody>
      </p:sp>
      <p:sp>
        <p:nvSpPr>
          <p:cNvPr id="7" name="Rectangle 5"/>
          <p:cNvSpPr>
            <a:spLocks noGrp="1" noChangeArrowheads="1"/>
          </p:cNvSpPr>
          <p:nvPr>
            <p:ph type="sldNum" sz="quarter" idx="4294967295"/>
          </p:nvPr>
        </p:nvSpPr>
        <p:spPr>
          <a:xfrm>
            <a:off x="6553200" y="6248400"/>
            <a:ext cx="1905000" cy="457200"/>
          </a:xfrm>
          <a:prstGeom prst="rect">
            <a:avLst/>
          </a:prstGeom>
        </p:spPr>
        <p:txBody>
          <a:bodyPr/>
          <a:lstStyle/>
          <a:p>
            <a:fld id="{D754945E-8590-402A-85CC-6DE30307BBC9}" type="slidenum">
              <a:rPr lang="nb-NO"/>
              <a:pPr/>
              <a:t>4</a:t>
            </a:fld>
            <a:endParaRPr lang="nb-NO" dirty="0"/>
          </a:p>
        </p:txBody>
      </p:sp>
      <p:sp>
        <p:nvSpPr>
          <p:cNvPr id="273410" name="Rectangle 2"/>
          <p:cNvSpPr>
            <a:spLocks noGrp="1" noChangeArrowheads="1"/>
          </p:cNvSpPr>
          <p:nvPr>
            <p:ph type="subTitle" idx="1"/>
          </p:nvPr>
        </p:nvSpPr>
        <p:spPr>
          <a:xfrm>
            <a:off x="900113" y="3068638"/>
            <a:ext cx="7024687" cy="2808287"/>
          </a:xfrm>
        </p:spPr>
        <p:txBody>
          <a:bodyPr/>
          <a:lstStyle/>
          <a:p>
            <a:pPr>
              <a:lnSpc>
                <a:spcPct val="80000"/>
              </a:lnSpc>
              <a:buFont typeface="Wingdings" pitchFamily="2" charset="2"/>
              <a:buChar char="n"/>
            </a:pPr>
            <a:endParaRPr lang="nb-NO" sz="3200" dirty="0"/>
          </a:p>
          <a:p>
            <a:pPr>
              <a:lnSpc>
                <a:spcPct val="80000"/>
              </a:lnSpc>
            </a:pPr>
            <a:r>
              <a:rPr lang="nb-NO" sz="1200" dirty="0"/>
              <a:t> </a:t>
            </a:r>
          </a:p>
        </p:txBody>
      </p:sp>
      <p:sp>
        <p:nvSpPr>
          <p:cNvPr id="273411" name="Rectangle 3"/>
          <p:cNvSpPr>
            <a:spLocks noGrp="1" noChangeArrowheads="1"/>
          </p:cNvSpPr>
          <p:nvPr>
            <p:ph type="ctrTitle"/>
          </p:nvPr>
        </p:nvSpPr>
        <p:spPr>
          <a:xfrm>
            <a:off x="539750" y="1844675"/>
            <a:ext cx="7662863" cy="3529013"/>
          </a:xfrm>
        </p:spPr>
        <p:txBody>
          <a:bodyPr/>
          <a:lstStyle/>
          <a:p>
            <a:pPr algn="ctr"/>
            <a:r>
              <a:rPr lang="nb-NO" sz="2400"/>
              <a:t/>
            </a:r>
            <a:br>
              <a:rPr lang="nb-NO" sz="2400"/>
            </a:br>
            <a:r>
              <a:rPr lang="nb-NO" sz="2400"/>
              <a:t/>
            </a:r>
            <a:br>
              <a:rPr lang="nb-NO" sz="2400"/>
            </a:br>
            <a:endParaRPr lang="nb-NO" sz="1800"/>
          </a:p>
        </p:txBody>
      </p:sp>
      <p:graphicFrame>
        <p:nvGraphicFramePr>
          <p:cNvPr id="1027" name="Object 3"/>
          <p:cNvGraphicFramePr>
            <a:graphicFrameLocks noChangeAspect="1"/>
          </p:cNvGraphicFramePr>
          <p:nvPr/>
        </p:nvGraphicFramePr>
        <p:xfrm>
          <a:off x="7315200" y="88900"/>
          <a:ext cx="1600200" cy="768350"/>
        </p:xfrm>
        <a:graphic>
          <a:graphicData uri="http://schemas.openxmlformats.org/presentationml/2006/ole">
            <p:oleObj spid="_x0000_s41987" name="Photo Editor-foto" r:id="rId4" imgW="3200000" imgH="1685714" progId="">
              <p:embed/>
            </p:oleObj>
          </a:graphicData>
        </a:graphic>
      </p:graphicFrame>
      <p:sp>
        <p:nvSpPr>
          <p:cNvPr id="9" name="Rectangle 8"/>
          <p:cNvSpPr/>
          <p:nvPr/>
        </p:nvSpPr>
        <p:spPr>
          <a:xfrm>
            <a:off x="827584" y="1844824"/>
            <a:ext cx="7560840" cy="3970318"/>
          </a:xfrm>
          <a:prstGeom prst="rect">
            <a:avLst/>
          </a:prstGeom>
        </p:spPr>
        <p:txBody>
          <a:bodyPr wrap="square">
            <a:spAutoFit/>
          </a:bodyPr>
          <a:lstStyle/>
          <a:p>
            <a:pPr>
              <a:buFont typeface="Arial" pitchFamily="34" charset="0"/>
              <a:buChar char="•"/>
            </a:pPr>
            <a:r>
              <a:rPr lang="nb-NO" sz="2800" dirty="0" smtClean="0"/>
              <a:t>Cannabis; 125-203 millioner;2,8 – 4,5 % av alle mellom 15-64 år</a:t>
            </a:r>
          </a:p>
          <a:p>
            <a:pPr>
              <a:buFont typeface="Arial" pitchFamily="34" charset="0"/>
              <a:buChar char="•"/>
            </a:pPr>
            <a:r>
              <a:rPr lang="nb-NO" sz="2800" dirty="0" smtClean="0"/>
              <a:t>Amfetaminer; 14-56 millioner; 0,3-1,3 % av alle mellom 15-64 år.</a:t>
            </a:r>
          </a:p>
          <a:p>
            <a:pPr>
              <a:buFont typeface="Arial" pitchFamily="34" charset="0"/>
              <a:buChar char="•"/>
            </a:pPr>
            <a:r>
              <a:rPr lang="nb-NO" sz="2800" dirty="0" smtClean="0"/>
              <a:t>Kokain; 14-21 millioner; 0,3-0,5 % av alle mellom 15-64 år</a:t>
            </a:r>
          </a:p>
          <a:p>
            <a:pPr>
              <a:buFont typeface="Arial" pitchFamily="34" charset="0"/>
              <a:buChar char="•"/>
            </a:pPr>
            <a:r>
              <a:rPr lang="nb-NO" sz="2800" dirty="0" err="1" smtClean="0"/>
              <a:t>Opioider</a:t>
            </a:r>
            <a:r>
              <a:rPr lang="nb-NO" sz="2800" dirty="0" smtClean="0"/>
              <a:t>; 12-21 millioner; 0,3-0,5 % av alle mellom 15-64 år</a:t>
            </a:r>
          </a:p>
          <a:p>
            <a:pPr>
              <a:buFont typeface="Arial" pitchFamily="34" charset="0"/>
              <a:buChar char="•"/>
            </a:pPr>
            <a:r>
              <a:rPr lang="nb-NO" sz="2800" dirty="0" smtClean="0"/>
              <a:t>Injiserende rusgiftbruk; 11-21 millioner</a:t>
            </a:r>
          </a:p>
        </p:txBody>
      </p:sp>
      <p:sp>
        <p:nvSpPr>
          <p:cNvPr id="10" name="TextBox 9"/>
          <p:cNvSpPr txBox="1"/>
          <p:nvPr/>
        </p:nvSpPr>
        <p:spPr>
          <a:xfrm>
            <a:off x="1115616" y="476672"/>
            <a:ext cx="5976664" cy="1077218"/>
          </a:xfrm>
          <a:prstGeom prst="rect">
            <a:avLst/>
          </a:prstGeom>
          <a:noFill/>
        </p:spPr>
        <p:txBody>
          <a:bodyPr wrap="square" rtlCol="0">
            <a:spAutoFit/>
          </a:bodyPr>
          <a:lstStyle/>
          <a:p>
            <a:r>
              <a:rPr lang="nb-NO" sz="3200" b="1" dirty="0" smtClean="0"/>
              <a:t>Bruk av Illegale rusgifter siste 12 måneder</a:t>
            </a:r>
            <a:endParaRPr lang="nb-NO" sz="32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noChangeArrowheads="1"/>
          </p:cNvSpPr>
          <p:nvPr>
            <p:ph type="dt" sz="half" idx="4294967295"/>
          </p:nvPr>
        </p:nvSpPr>
        <p:spPr>
          <a:xfrm>
            <a:off x="685800" y="6248400"/>
            <a:ext cx="1905000" cy="457200"/>
          </a:xfrm>
          <a:prstGeom prst="rect">
            <a:avLst/>
          </a:prstGeom>
        </p:spPr>
        <p:txBody>
          <a:bodyPr/>
          <a:lstStyle/>
          <a:p>
            <a:fld id="{82D54C58-5A3D-4DF9-ACA3-04C1F42D785A}" type="datetime2">
              <a:rPr lang="nb-NO" sz="1100"/>
              <a:pPr/>
              <a:t>torsdag, 20. november 2014</a:t>
            </a:fld>
            <a:endParaRPr lang="nb-NO" sz="1100" dirty="0"/>
          </a:p>
        </p:txBody>
      </p:sp>
      <p:sp>
        <p:nvSpPr>
          <p:cNvPr id="5" name="Footer Placeholder 4"/>
          <p:cNvSpPr>
            <a:spLocks noGrp="1" noChangeArrowheads="1"/>
          </p:cNvSpPr>
          <p:nvPr>
            <p:ph type="ftr" sz="quarter" idx="4294967295"/>
          </p:nvPr>
        </p:nvSpPr>
        <p:spPr>
          <a:xfrm>
            <a:off x="3124200" y="6248400"/>
            <a:ext cx="2895600" cy="457200"/>
          </a:xfrm>
          <a:prstGeom prst="rect">
            <a:avLst/>
          </a:prstGeom>
        </p:spPr>
        <p:txBody>
          <a:bodyPr/>
          <a:lstStyle/>
          <a:p>
            <a:pPr algn="ctr"/>
            <a:r>
              <a:rPr lang="nb-NO" sz="1100" dirty="0"/>
              <a:t>KTR</a:t>
            </a:r>
          </a:p>
        </p:txBody>
      </p:sp>
      <p:sp>
        <p:nvSpPr>
          <p:cNvPr id="6" name="Slide Number Placeholder 5"/>
          <p:cNvSpPr>
            <a:spLocks noGrp="1" noChangeArrowheads="1"/>
          </p:cNvSpPr>
          <p:nvPr>
            <p:ph type="sldNum" sz="quarter" idx="4294967295"/>
          </p:nvPr>
        </p:nvSpPr>
        <p:spPr>
          <a:xfrm>
            <a:off x="6553200" y="6248400"/>
            <a:ext cx="1905000" cy="457200"/>
          </a:xfrm>
          <a:prstGeom prst="rect">
            <a:avLst/>
          </a:prstGeom>
        </p:spPr>
        <p:txBody>
          <a:bodyPr/>
          <a:lstStyle/>
          <a:p>
            <a:pPr algn="ctr"/>
            <a:fld id="{02E0B9C3-D8FA-4602-AB55-FF6EAA7E6AC3}" type="slidenum">
              <a:rPr lang="nb-NO" sz="1100"/>
              <a:pPr algn="ctr"/>
              <a:t>5</a:t>
            </a:fld>
            <a:endParaRPr lang="nb-NO" sz="1100" dirty="0"/>
          </a:p>
        </p:txBody>
      </p:sp>
      <p:sp>
        <p:nvSpPr>
          <p:cNvPr id="332802" name="Rectangle 2"/>
          <p:cNvSpPr>
            <a:spLocks noGrp="1" noChangeArrowheads="1"/>
          </p:cNvSpPr>
          <p:nvPr>
            <p:ph type="ctrTitle"/>
          </p:nvPr>
        </p:nvSpPr>
        <p:spPr>
          <a:xfrm>
            <a:off x="685800" y="1268413"/>
            <a:ext cx="7772400" cy="1439862"/>
          </a:xfrm>
        </p:spPr>
        <p:txBody>
          <a:bodyPr/>
          <a:lstStyle/>
          <a:p>
            <a:r>
              <a:rPr lang="nb-NO" sz="3600"/>
              <a:t>Farlighet</a:t>
            </a:r>
          </a:p>
        </p:txBody>
      </p:sp>
      <p:sp>
        <p:nvSpPr>
          <p:cNvPr id="332803" name="Rectangle 3"/>
          <p:cNvSpPr>
            <a:spLocks noGrp="1" noChangeArrowheads="1"/>
          </p:cNvSpPr>
          <p:nvPr>
            <p:ph type="subTitle" idx="1"/>
          </p:nvPr>
        </p:nvSpPr>
        <p:spPr>
          <a:xfrm>
            <a:off x="611188" y="2924175"/>
            <a:ext cx="7993062" cy="2978150"/>
          </a:xfrm>
        </p:spPr>
        <p:txBody>
          <a:bodyPr>
            <a:normAutofit lnSpcReduction="10000"/>
          </a:bodyPr>
          <a:lstStyle/>
          <a:p>
            <a:pPr marL="609600" indent="-609600">
              <a:lnSpc>
                <a:spcPct val="80000"/>
              </a:lnSpc>
              <a:buFontTx/>
              <a:buAutoNum type="arabicPeriod"/>
            </a:pPr>
            <a:r>
              <a:rPr lang="nb-NO" sz="2800" dirty="0"/>
              <a:t>Hvor mange vil få </a:t>
            </a:r>
            <a:r>
              <a:rPr lang="nb-NO" sz="2800" dirty="0" smtClean="0"/>
              <a:t>problemer hvis stoffet blir like utbredt som alkohol?</a:t>
            </a:r>
            <a:endParaRPr lang="nb-NO" sz="2800" dirty="0"/>
          </a:p>
          <a:p>
            <a:pPr marL="609600" indent="-609600">
              <a:lnSpc>
                <a:spcPct val="80000"/>
              </a:lnSpc>
              <a:buFontTx/>
              <a:buAutoNum type="arabicPeriod"/>
            </a:pPr>
            <a:r>
              <a:rPr lang="nb-NO" sz="2800" dirty="0"/>
              <a:t>Hvor stor risiko utsetter en person seg for dersom han bruker et stoff en gang?</a:t>
            </a:r>
          </a:p>
          <a:p>
            <a:pPr marL="609600" indent="-609600">
              <a:lnSpc>
                <a:spcPct val="80000"/>
              </a:lnSpc>
              <a:buFontTx/>
              <a:buAutoNum type="arabicPeriod"/>
            </a:pPr>
            <a:r>
              <a:rPr lang="nb-NO" sz="2800" dirty="0"/>
              <a:t>Hvor stor dose skal til for å framkalle en overdose?</a:t>
            </a:r>
          </a:p>
          <a:p>
            <a:pPr marL="609600" indent="-609600">
              <a:lnSpc>
                <a:spcPct val="80000"/>
              </a:lnSpc>
              <a:buFontTx/>
              <a:buAutoNum type="arabicPeriod"/>
            </a:pPr>
            <a:r>
              <a:rPr lang="nb-NO" sz="2800" dirty="0"/>
              <a:t>Sjanse for avhengighet ved gjentatt bruk?</a:t>
            </a:r>
          </a:p>
          <a:p>
            <a:pPr marL="609600" indent="-609600">
              <a:lnSpc>
                <a:spcPct val="80000"/>
              </a:lnSpc>
              <a:buFontTx/>
              <a:buAutoNum type="arabicPeriod"/>
            </a:pPr>
            <a:r>
              <a:rPr lang="nb-NO" sz="2800" dirty="0"/>
              <a:t>Mulighet for å bli kvitt sin avhengighet?</a:t>
            </a:r>
          </a:p>
        </p:txBody>
      </p:sp>
      <p:graphicFrame>
        <p:nvGraphicFramePr>
          <p:cNvPr id="12290" name="Object 2"/>
          <p:cNvGraphicFramePr>
            <a:graphicFrameLocks noChangeAspect="1"/>
          </p:cNvGraphicFramePr>
          <p:nvPr/>
        </p:nvGraphicFramePr>
        <p:xfrm>
          <a:off x="7315200" y="88900"/>
          <a:ext cx="1600200" cy="768350"/>
        </p:xfrm>
        <a:graphic>
          <a:graphicData uri="http://schemas.openxmlformats.org/presentationml/2006/ole">
            <p:oleObj spid="_x0000_s12290" name="Photo Editor-foto" r:id="rId4" imgW="3200000" imgH="1685714" progId="">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noChangeArrowheads="1"/>
          </p:cNvSpPr>
          <p:nvPr>
            <p:ph type="dt" sz="half" idx="4294967295"/>
          </p:nvPr>
        </p:nvSpPr>
        <p:spPr>
          <a:xfrm>
            <a:off x="685800" y="6248400"/>
            <a:ext cx="1905000" cy="457200"/>
          </a:xfrm>
          <a:prstGeom prst="rect">
            <a:avLst/>
          </a:prstGeom>
        </p:spPr>
        <p:txBody>
          <a:bodyPr/>
          <a:lstStyle/>
          <a:p>
            <a:fld id="{0A8E596E-B14C-43CA-A5A5-F95BEF72E570}" type="datetime2">
              <a:rPr lang="nb-NO" sz="1100"/>
              <a:pPr/>
              <a:t>torsdag, 20. november 2014</a:t>
            </a:fld>
            <a:endParaRPr lang="nb-NO" sz="1100" dirty="0"/>
          </a:p>
        </p:txBody>
      </p:sp>
      <p:sp>
        <p:nvSpPr>
          <p:cNvPr id="5" name="Footer Placeholder 4"/>
          <p:cNvSpPr>
            <a:spLocks noGrp="1" noChangeArrowheads="1"/>
          </p:cNvSpPr>
          <p:nvPr>
            <p:ph type="ftr" sz="quarter" idx="4294967295"/>
          </p:nvPr>
        </p:nvSpPr>
        <p:spPr>
          <a:xfrm>
            <a:off x="3124200" y="6248400"/>
            <a:ext cx="2895600" cy="457200"/>
          </a:xfrm>
          <a:prstGeom prst="rect">
            <a:avLst/>
          </a:prstGeom>
        </p:spPr>
        <p:txBody>
          <a:bodyPr/>
          <a:lstStyle/>
          <a:p>
            <a:pPr algn="ctr"/>
            <a:r>
              <a:rPr lang="nb-NO" sz="1100" dirty="0"/>
              <a:t>KTR</a:t>
            </a:r>
          </a:p>
        </p:txBody>
      </p:sp>
      <p:sp>
        <p:nvSpPr>
          <p:cNvPr id="6" name="Slide Number Placeholder 5"/>
          <p:cNvSpPr>
            <a:spLocks noGrp="1" noChangeArrowheads="1"/>
          </p:cNvSpPr>
          <p:nvPr>
            <p:ph type="sldNum" sz="quarter" idx="4294967295"/>
          </p:nvPr>
        </p:nvSpPr>
        <p:spPr>
          <a:xfrm>
            <a:off x="6553200" y="6248400"/>
            <a:ext cx="1905000" cy="457200"/>
          </a:xfrm>
          <a:prstGeom prst="rect">
            <a:avLst/>
          </a:prstGeom>
        </p:spPr>
        <p:txBody>
          <a:bodyPr/>
          <a:lstStyle/>
          <a:p>
            <a:pPr algn="ctr"/>
            <a:fld id="{B464F917-DFEE-493F-9DBA-1F8275E6BFEC}" type="slidenum">
              <a:rPr lang="nb-NO" sz="1100"/>
              <a:pPr algn="ctr"/>
              <a:t>6</a:t>
            </a:fld>
            <a:endParaRPr lang="nb-NO" sz="1100" dirty="0"/>
          </a:p>
        </p:txBody>
      </p:sp>
      <p:sp>
        <p:nvSpPr>
          <p:cNvPr id="353282" name="Rectangle 2"/>
          <p:cNvSpPr>
            <a:spLocks noGrp="1" noChangeArrowheads="1"/>
          </p:cNvSpPr>
          <p:nvPr>
            <p:ph type="ctrTitle"/>
          </p:nvPr>
        </p:nvSpPr>
        <p:spPr>
          <a:xfrm>
            <a:off x="685800" y="1268413"/>
            <a:ext cx="7772400" cy="1439862"/>
          </a:xfrm>
        </p:spPr>
        <p:txBody>
          <a:bodyPr/>
          <a:lstStyle/>
          <a:p>
            <a:r>
              <a:rPr lang="nb-NO" sz="3600" b="1" dirty="0"/>
              <a:t>Relativ risiko:</a:t>
            </a:r>
          </a:p>
        </p:txBody>
      </p:sp>
      <p:sp>
        <p:nvSpPr>
          <p:cNvPr id="353283" name="Rectangle 3"/>
          <p:cNvSpPr>
            <a:spLocks noGrp="1" noChangeArrowheads="1"/>
          </p:cNvSpPr>
          <p:nvPr>
            <p:ph type="subTitle" idx="1"/>
          </p:nvPr>
        </p:nvSpPr>
        <p:spPr>
          <a:xfrm>
            <a:off x="323850" y="2924175"/>
            <a:ext cx="8280400" cy="2978150"/>
          </a:xfrm>
        </p:spPr>
        <p:txBody>
          <a:bodyPr/>
          <a:lstStyle/>
          <a:p>
            <a:pPr marL="609600" indent="-609600">
              <a:lnSpc>
                <a:spcPct val="80000"/>
              </a:lnSpc>
            </a:pPr>
            <a:r>
              <a:rPr lang="nb-NO" sz="3600" dirty="0"/>
              <a:t>	Økningen i sannsynligheten for å oppleve en helseskade/sosial skade blant dem som bruker for eksempel cannabis, sammenlignet med dem som ikke gjør det. </a:t>
            </a:r>
          </a:p>
          <a:p>
            <a:pPr marL="609600" indent="-609600">
              <a:lnSpc>
                <a:spcPct val="80000"/>
              </a:lnSpc>
              <a:buFontTx/>
              <a:buNone/>
            </a:pPr>
            <a:endParaRPr lang="nb-NO" sz="3600" dirty="0"/>
          </a:p>
        </p:txBody>
      </p:sp>
      <p:graphicFrame>
        <p:nvGraphicFramePr>
          <p:cNvPr id="13314" name="Object 2"/>
          <p:cNvGraphicFramePr>
            <a:graphicFrameLocks noChangeAspect="1"/>
          </p:cNvGraphicFramePr>
          <p:nvPr/>
        </p:nvGraphicFramePr>
        <p:xfrm>
          <a:off x="7315200" y="88900"/>
          <a:ext cx="1600200" cy="768350"/>
        </p:xfrm>
        <a:graphic>
          <a:graphicData uri="http://schemas.openxmlformats.org/presentationml/2006/ole">
            <p:oleObj spid="_x0000_s13314" name="Photo Editor-foto" r:id="rId4" imgW="3200000" imgH="1685714" progId="">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noChangeArrowheads="1"/>
          </p:cNvSpPr>
          <p:nvPr>
            <p:ph type="dt" sz="half" idx="4294967295"/>
          </p:nvPr>
        </p:nvSpPr>
        <p:spPr>
          <a:xfrm>
            <a:off x="685800" y="6248400"/>
            <a:ext cx="1905000" cy="457200"/>
          </a:xfrm>
          <a:prstGeom prst="rect">
            <a:avLst/>
          </a:prstGeom>
        </p:spPr>
        <p:txBody>
          <a:bodyPr/>
          <a:lstStyle/>
          <a:p>
            <a:fld id="{FC84E0CC-C7CE-4065-848F-329E93208B7D}" type="datetime2">
              <a:rPr lang="nb-NO" sz="1100"/>
              <a:pPr/>
              <a:t>torsdag, 20. november 2014</a:t>
            </a:fld>
            <a:endParaRPr lang="nb-NO" sz="1100" dirty="0"/>
          </a:p>
        </p:txBody>
      </p:sp>
      <p:sp>
        <p:nvSpPr>
          <p:cNvPr id="5" name="Footer Placeholder 4"/>
          <p:cNvSpPr>
            <a:spLocks noGrp="1" noChangeArrowheads="1"/>
          </p:cNvSpPr>
          <p:nvPr>
            <p:ph type="ftr" sz="quarter" idx="4294967295"/>
          </p:nvPr>
        </p:nvSpPr>
        <p:spPr>
          <a:xfrm>
            <a:off x="3124200" y="6248400"/>
            <a:ext cx="2895600" cy="457200"/>
          </a:xfrm>
          <a:prstGeom prst="rect">
            <a:avLst/>
          </a:prstGeom>
        </p:spPr>
        <p:txBody>
          <a:bodyPr/>
          <a:lstStyle/>
          <a:p>
            <a:pPr algn="ctr"/>
            <a:r>
              <a:rPr lang="nb-NO" sz="1100" dirty="0"/>
              <a:t>KTR</a:t>
            </a:r>
          </a:p>
        </p:txBody>
      </p:sp>
      <p:sp>
        <p:nvSpPr>
          <p:cNvPr id="6" name="Slide Number Placeholder 5"/>
          <p:cNvSpPr>
            <a:spLocks noGrp="1" noChangeArrowheads="1"/>
          </p:cNvSpPr>
          <p:nvPr>
            <p:ph type="sldNum" sz="quarter" idx="4294967295"/>
          </p:nvPr>
        </p:nvSpPr>
        <p:spPr>
          <a:xfrm>
            <a:off x="6553200" y="6248400"/>
            <a:ext cx="1905000" cy="457200"/>
          </a:xfrm>
          <a:prstGeom prst="rect">
            <a:avLst/>
          </a:prstGeom>
        </p:spPr>
        <p:txBody>
          <a:bodyPr/>
          <a:lstStyle/>
          <a:p>
            <a:pPr algn="ctr"/>
            <a:fld id="{3E16BEA2-7980-4814-8A73-6AD3D2D9D035}" type="slidenum">
              <a:rPr lang="nb-NO" sz="1100"/>
              <a:pPr algn="ctr"/>
              <a:t>7</a:t>
            </a:fld>
            <a:endParaRPr lang="nb-NO" sz="1100" dirty="0"/>
          </a:p>
        </p:txBody>
      </p:sp>
      <p:sp>
        <p:nvSpPr>
          <p:cNvPr id="355330" name="Rectangle 2"/>
          <p:cNvSpPr>
            <a:spLocks noGrp="1" noChangeArrowheads="1"/>
          </p:cNvSpPr>
          <p:nvPr>
            <p:ph type="ctrTitle"/>
          </p:nvPr>
        </p:nvSpPr>
        <p:spPr>
          <a:xfrm>
            <a:off x="685800" y="1268413"/>
            <a:ext cx="7772400" cy="1439862"/>
          </a:xfrm>
        </p:spPr>
        <p:txBody>
          <a:bodyPr/>
          <a:lstStyle/>
          <a:p>
            <a:r>
              <a:rPr lang="nb-NO" sz="3600" b="1"/>
              <a:t>Folkehelserisiko:</a:t>
            </a:r>
          </a:p>
        </p:txBody>
      </p:sp>
      <p:sp>
        <p:nvSpPr>
          <p:cNvPr id="355331" name="Rectangle 3"/>
          <p:cNvSpPr>
            <a:spLocks noGrp="1" noChangeArrowheads="1"/>
          </p:cNvSpPr>
          <p:nvPr>
            <p:ph type="subTitle" idx="1"/>
          </p:nvPr>
        </p:nvSpPr>
        <p:spPr>
          <a:xfrm>
            <a:off x="684213" y="2924175"/>
            <a:ext cx="5832475" cy="2978150"/>
          </a:xfrm>
        </p:spPr>
        <p:txBody>
          <a:bodyPr/>
          <a:lstStyle/>
          <a:p>
            <a:pPr marL="609600" indent="-609600">
              <a:lnSpc>
                <a:spcPct val="80000"/>
              </a:lnSpc>
            </a:pPr>
            <a:r>
              <a:rPr lang="nb-NO" sz="3600" dirty="0"/>
              <a:t>	Andelen i befolkningen som får/vil få helseskader/sosiale skader som følge av for eksempel cannabisbruk. </a:t>
            </a:r>
          </a:p>
          <a:p>
            <a:pPr marL="609600" indent="-609600">
              <a:lnSpc>
                <a:spcPct val="80000"/>
              </a:lnSpc>
              <a:buFontTx/>
              <a:buNone/>
            </a:pPr>
            <a:endParaRPr lang="nb-NO" sz="3600" dirty="0"/>
          </a:p>
        </p:txBody>
      </p:sp>
      <p:graphicFrame>
        <p:nvGraphicFramePr>
          <p:cNvPr id="14338" name="Object 2"/>
          <p:cNvGraphicFramePr>
            <a:graphicFrameLocks noChangeAspect="1"/>
          </p:cNvGraphicFramePr>
          <p:nvPr/>
        </p:nvGraphicFramePr>
        <p:xfrm>
          <a:off x="7315200" y="88900"/>
          <a:ext cx="1600200" cy="768350"/>
        </p:xfrm>
        <a:graphic>
          <a:graphicData uri="http://schemas.openxmlformats.org/presentationml/2006/ole">
            <p:oleObj spid="_x0000_s14338" name="Photo Editor-foto" r:id="rId4" imgW="3200000" imgH="1685714" progId="">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Grp="1" noChangeArrowheads="1"/>
          </p:cNvSpPr>
          <p:nvPr>
            <p:ph type="dt" sz="half" idx="4294967295"/>
          </p:nvPr>
        </p:nvSpPr>
        <p:spPr>
          <a:xfrm>
            <a:off x="685800" y="6248400"/>
            <a:ext cx="1905000" cy="457200"/>
          </a:xfrm>
          <a:prstGeom prst="rect">
            <a:avLst/>
          </a:prstGeom>
        </p:spPr>
        <p:txBody>
          <a:bodyPr/>
          <a:lstStyle/>
          <a:p>
            <a:fld id="{81307E27-7214-4969-A300-19F735E2F845}" type="datetime2">
              <a:rPr lang="nb-NO" sz="1100"/>
              <a:pPr/>
              <a:t>torsdag, 20. november 2014</a:t>
            </a:fld>
            <a:endParaRPr lang="nb-NO" sz="1100" dirty="0"/>
          </a:p>
        </p:txBody>
      </p:sp>
      <p:sp>
        <p:nvSpPr>
          <p:cNvPr id="4" name="Rectangle 4"/>
          <p:cNvSpPr>
            <a:spLocks noGrp="1" noChangeArrowheads="1"/>
          </p:cNvSpPr>
          <p:nvPr>
            <p:ph type="ftr" sz="quarter" idx="4294967295"/>
          </p:nvPr>
        </p:nvSpPr>
        <p:spPr>
          <a:xfrm>
            <a:off x="3124200" y="6248400"/>
            <a:ext cx="2895600" cy="457200"/>
          </a:xfrm>
          <a:prstGeom prst="rect">
            <a:avLst/>
          </a:prstGeom>
        </p:spPr>
        <p:txBody>
          <a:bodyPr/>
          <a:lstStyle/>
          <a:p>
            <a:pPr algn="ctr"/>
            <a:r>
              <a:rPr lang="nb-NO" sz="1100" dirty="0"/>
              <a:t>KTR</a:t>
            </a:r>
          </a:p>
        </p:txBody>
      </p:sp>
      <p:sp>
        <p:nvSpPr>
          <p:cNvPr id="5" name="Rectangle 5"/>
          <p:cNvSpPr>
            <a:spLocks noGrp="1" noChangeArrowheads="1"/>
          </p:cNvSpPr>
          <p:nvPr>
            <p:ph type="sldNum" sz="quarter" idx="4294967295"/>
          </p:nvPr>
        </p:nvSpPr>
        <p:spPr>
          <a:xfrm>
            <a:off x="6553200" y="6248400"/>
            <a:ext cx="1905000" cy="457200"/>
          </a:xfrm>
          <a:prstGeom prst="rect">
            <a:avLst/>
          </a:prstGeom>
        </p:spPr>
        <p:txBody>
          <a:bodyPr/>
          <a:lstStyle/>
          <a:p>
            <a:pPr algn="ctr"/>
            <a:fld id="{B2E657AD-D702-461F-8380-FAD727918712}" type="slidenum">
              <a:rPr lang="nb-NO" sz="1100"/>
              <a:pPr algn="ctr"/>
              <a:t>8</a:t>
            </a:fld>
            <a:endParaRPr lang="nb-NO" sz="1100" dirty="0"/>
          </a:p>
        </p:txBody>
      </p:sp>
      <p:sp>
        <p:nvSpPr>
          <p:cNvPr id="369667" name="Rectangle 3"/>
          <p:cNvSpPr>
            <a:spLocks noGrp="1" noChangeArrowheads="1"/>
          </p:cNvSpPr>
          <p:nvPr>
            <p:ph type="subTitle" idx="1"/>
          </p:nvPr>
        </p:nvSpPr>
        <p:spPr>
          <a:xfrm>
            <a:off x="-541338" y="1341438"/>
            <a:ext cx="9685338" cy="4560887"/>
          </a:xfrm>
        </p:spPr>
        <p:txBody>
          <a:bodyPr/>
          <a:lstStyle/>
          <a:p>
            <a:pPr marL="609600" indent="-609600"/>
            <a:r>
              <a:rPr lang="en-US" sz="2400" b="1" i="1"/>
              <a:t>	</a:t>
            </a:r>
            <a:r>
              <a:rPr lang="en-US" sz="2300" b="1" i="1"/>
              <a:t>"	En type stoffbruk som har en lav relativ risiko, kan ha en liten individuell betydning, men kan ha en stor folkehelsemessig virkning dersom en stor andel av befolkningen er berørt (for eksempel sigarettrøyking og hjertesykelighet). Motsatt kan en type stoffbruk som har høy relativ risiko, likevel ha liten folkehelsemessig betydning, fordi svært få mennesker er berørt, mens den har sterke helsemessige og sosiale skadevirkninger for dem som er berørt. Følgelig må en farevurdering av det personlige og folkehelsemessige skadepotensialet ved cannabis- og annen rusgiftbruk ta i betraktning ikke bare den relative skaderisikoen, men også utbredelsen av bruken og den individuelle sannsynligheten for skadevirkninger." (Hall, 1995)</a:t>
            </a:r>
            <a:r>
              <a:rPr lang="en-US" sz="2300"/>
              <a:t> </a:t>
            </a:r>
            <a:endParaRPr lang="nb-NO" sz="2300"/>
          </a:p>
          <a:p>
            <a:pPr marL="609600" indent="-609600">
              <a:buFontTx/>
              <a:buNone/>
            </a:pPr>
            <a:endParaRPr lang="nb-NO" sz="2300"/>
          </a:p>
        </p:txBody>
      </p:sp>
      <p:graphicFrame>
        <p:nvGraphicFramePr>
          <p:cNvPr id="15362" name="Object 2"/>
          <p:cNvGraphicFramePr>
            <a:graphicFrameLocks noChangeAspect="1"/>
          </p:cNvGraphicFramePr>
          <p:nvPr/>
        </p:nvGraphicFramePr>
        <p:xfrm>
          <a:off x="7315200" y="88900"/>
          <a:ext cx="1600200" cy="768350"/>
        </p:xfrm>
        <a:graphic>
          <a:graphicData uri="http://schemas.openxmlformats.org/presentationml/2006/ole">
            <p:oleObj spid="_x0000_s15362" name="Photo Editor-foto" r:id="rId4" imgW="3200000" imgH="1685714" progId="">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p>
            <a:fld id="{0AF08CBA-DC64-45F7-B2DF-F0F69A020DA2}" type="datetime2">
              <a:rPr lang="nb-NO"/>
              <a:pPr/>
              <a:t>torsdag, 20. november 2014</a:t>
            </a:fld>
            <a:endParaRPr lang="nb-NO"/>
          </a:p>
        </p:txBody>
      </p:sp>
      <p:sp>
        <p:nvSpPr>
          <p:cNvPr id="7" name="Footer Placeholder 2"/>
          <p:cNvSpPr>
            <a:spLocks noGrp="1"/>
          </p:cNvSpPr>
          <p:nvPr>
            <p:ph type="ftr" sz="quarter" idx="11"/>
          </p:nvPr>
        </p:nvSpPr>
        <p:spPr/>
        <p:txBody>
          <a:bodyPr/>
          <a:lstStyle/>
          <a:p>
            <a:r>
              <a:rPr lang="nb-NO"/>
              <a:t>KTR</a:t>
            </a:r>
          </a:p>
        </p:txBody>
      </p:sp>
      <p:sp>
        <p:nvSpPr>
          <p:cNvPr id="8" name="Slide Number Placeholder 3"/>
          <p:cNvSpPr>
            <a:spLocks noGrp="1"/>
          </p:cNvSpPr>
          <p:nvPr>
            <p:ph type="sldNum" sz="quarter" idx="12"/>
          </p:nvPr>
        </p:nvSpPr>
        <p:spPr/>
        <p:txBody>
          <a:bodyPr/>
          <a:lstStyle/>
          <a:p>
            <a:fld id="{C7EBCAAD-426E-4112-9572-2C293336412A}" type="slidenum">
              <a:rPr lang="nb-NO"/>
              <a:pPr/>
              <a:t>9</a:t>
            </a:fld>
            <a:endParaRPr lang="nb-NO"/>
          </a:p>
        </p:txBody>
      </p:sp>
      <p:sp>
        <p:nvSpPr>
          <p:cNvPr id="363522" name="Rectangle 2"/>
          <p:cNvSpPr>
            <a:spLocks noChangeArrowheads="1"/>
          </p:cNvSpPr>
          <p:nvPr/>
        </p:nvSpPr>
        <p:spPr bwMode="auto">
          <a:xfrm>
            <a:off x="4479925" y="3048000"/>
            <a:ext cx="184150" cy="762000"/>
          </a:xfrm>
          <a:prstGeom prst="rect">
            <a:avLst/>
          </a:prstGeom>
          <a:noFill/>
          <a:ln w="9525">
            <a:noFill/>
            <a:miter lim="800000"/>
            <a:headEnd/>
            <a:tailEnd/>
          </a:ln>
          <a:effectLst/>
        </p:spPr>
        <p:txBody>
          <a:bodyPr wrap="none">
            <a:spAutoFit/>
          </a:bodyPr>
          <a:lstStyle/>
          <a:p>
            <a:endParaRPr lang="en-US" sz="4400">
              <a:solidFill>
                <a:schemeClr val="tx2"/>
              </a:solidFill>
              <a:latin typeface="Times New Roman" pitchFamily="18" charset="0"/>
            </a:endParaRPr>
          </a:p>
        </p:txBody>
      </p:sp>
      <p:sp>
        <p:nvSpPr>
          <p:cNvPr id="363523" name="Text Box 3"/>
          <p:cNvSpPr txBox="1">
            <a:spLocks noChangeArrowheads="1"/>
          </p:cNvSpPr>
          <p:nvPr/>
        </p:nvSpPr>
        <p:spPr bwMode="auto">
          <a:xfrm>
            <a:off x="250825" y="333375"/>
            <a:ext cx="8713788" cy="457200"/>
          </a:xfrm>
          <a:prstGeom prst="rect">
            <a:avLst/>
          </a:prstGeom>
          <a:noFill/>
          <a:ln w="9525">
            <a:noFill/>
            <a:miter lim="800000"/>
            <a:headEnd/>
            <a:tailEnd/>
          </a:ln>
          <a:effectLst/>
        </p:spPr>
        <p:txBody>
          <a:bodyPr>
            <a:spAutoFit/>
          </a:bodyPr>
          <a:lstStyle/>
          <a:p>
            <a:pPr algn="ctr">
              <a:spcBef>
                <a:spcPct val="50000"/>
              </a:spcBef>
            </a:pPr>
            <a:r>
              <a:rPr lang="en-US" sz="2400" b="1">
                <a:latin typeface="Times New Roman" pitchFamily="18" charset="0"/>
              </a:rPr>
              <a:t>En skala for å fastslå en rusgifts individuelle skadepotensiale</a:t>
            </a:r>
            <a:r>
              <a:rPr lang="en-US" sz="2400">
                <a:latin typeface="Times New Roman" pitchFamily="18" charset="0"/>
              </a:rPr>
              <a:t> </a:t>
            </a:r>
          </a:p>
        </p:txBody>
      </p:sp>
      <p:pic>
        <p:nvPicPr>
          <p:cNvPr id="363524" name="Picture 4"/>
          <p:cNvPicPr>
            <a:picLocks noChangeAspect="1" noChangeArrowheads="1"/>
          </p:cNvPicPr>
          <p:nvPr/>
        </p:nvPicPr>
        <p:blipFill>
          <a:blip r:embed="rId3" cstate="print"/>
          <a:srcRect/>
          <a:stretch>
            <a:fillRect/>
          </a:stretch>
        </p:blipFill>
        <p:spPr bwMode="auto">
          <a:xfrm>
            <a:off x="1943100" y="692150"/>
            <a:ext cx="5194300" cy="5545138"/>
          </a:xfrm>
          <a:prstGeom prst="rect">
            <a:avLst/>
          </a:prstGeom>
          <a:noFill/>
        </p:spPr>
      </p:pic>
      <p:sp>
        <p:nvSpPr>
          <p:cNvPr id="363525" name="Text Box 5"/>
          <p:cNvSpPr txBox="1">
            <a:spLocks noChangeArrowheads="1"/>
          </p:cNvSpPr>
          <p:nvPr/>
        </p:nvSpPr>
        <p:spPr bwMode="auto">
          <a:xfrm>
            <a:off x="0" y="6453188"/>
            <a:ext cx="8893175" cy="274637"/>
          </a:xfrm>
          <a:prstGeom prst="rect">
            <a:avLst/>
          </a:prstGeom>
          <a:noFill/>
          <a:ln w="9525">
            <a:noFill/>
            <a:miter lim="800000"/>
            <a:headEnd/>
            <a:tailEnd/>
          </a:ln>
          <a:effectLst/>
        </p:spPr>
        <p:txBody>
          <a:bodyPr>
            <a:spAutoFit/>
          </a:bodyPr>
          <a:lstStyle/>
          <a:p>
            <a:pPr algn="r">
              <a:spcBef>
                <a:spcPct val="50000"/>
              </a:spcBef>
            </a:pPr>
            <a:r>
              <a:rPr lang="nb-NO" sz="1200">
                <a:latin typeface="Times New Roman" pitchFamily="18" charset="0"/>
              </a:rPr>
              <a:t>Kilde: </a:t>
            </a:r>
            <a:r>
              <a:rPr lang="en-US" sz="1200">
                <a:latin typeface="Times New Roman" pitchFamily="18" charset="0"/>
              </a:rPr>
              <a:t>Nutt, King, Saulsbury, Blakemore. The Lancet 2007; 369:1047-1053.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634</Words>
  <Application>Microsoft Office PowerPoint</Application>
  <PresentationFormat>On-screen Show (4:3)</PresentationFormat>
  <Paragraphs>148</Paragraphs>
  <Slides>15</Slides>
  <Notes>15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18" baseType="lpstr">
      <vt:lpstr>Office Theme</vt:lpstr>
      <vt:lpstr>Photo Editor-foto</vt:lpstr>
      <vt:lpstr>Punktgrafikkbilde</vt:lpstr>
      <vt:lpstr> «Legalisering av  cannabis, sett i et folkehelseperspektiv»   Knut T. Reinås leder i Forbundet Mot Rusgift  Presentasjon på FMRs fagdag 14. 11.2014</vt:lpstr>
      <vt:lpstr>  </vt:lpstr>
      <vt:lpstr>  </vt:lpstr>
      <vt:lpstr>  </vt:lpstr>
      <vt:lpstr>Farlighet</vt:lpstr>
      <vt:lpstr>Relativ risiko:</vt:lpstr>
      <vt:lpstr>Folkehelserisiko:</vt:lpstr>
      <vt:lpstr>Slide 8</vt:lpstr>
      <vt:lpstr>Slide 9</vt:lpstr>
      <vt:lpstr>Slide 10</vt:lpstr>
      <vt:lpstr> Ulike stoffers potensial for helseskader:  (Wayne Hall mfl, 1999)</vt:lpstr>
      <vt:lpstr>  </vt:lpstr>
      <vt:lpstr>Nye pasienter i narko-behandling i 24 EU-land i 2006 - etter primær rusgift: heroin, kokain, cannabis, andre sentralstimulerende stoffer, andre typer rusgifter. </vt:lpstr>
      <vt:lpstr>Slide 14</vt:lpstr>
      <vt:lpstr>Takk for oppmerksomheten!</vt:lpstr>
    </vt:vector>
  </TitlesOfParts>
  <Company>Oslo universitetssykehus HF, Aker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«Legalisering av  cannabis, sett i et folkehelseperspektiv»   Knut T. Reinås leder i Forbundet Mot Rusgift  Presentasjon på FMRs fagdag 14. 11.2014</dc:title>
  <dc:creator>Oslo universitetssykehus HF, Aker</dc:creator>
  <cp:lastModifiedBy>Oslo universitetssykehus HF, Aker</cp:lastModifiedBy>
  <cp:revision>4</cp:revision>
  <dcterms:created xsi:type="dcterms:W3CDTF">2014-11-13T22:29:27Z</dcterms:created>
  <dcterms:modified xsi:type="dcterms:W3CDTF">2014-11-20T12:28:17Z</dcterms:modified>
</cp:coreProperties>
</file>