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82" r:id="rId2"/>
    <p:sldId id="304" r:id="rId3"/>
    <p:sldId id="307" r:id="rId4"/>
    <p:sldId id="308" r:id="rId5"/>
    <p:sldId id="293" r:id="rId6"/>
    <p:sldId id="297" r:id="rId7"/>
    <p:sldId id="299" r:id="rId8"/>
    <p:sldId id="300" r:id="rId9"/>
    <p:sldId id="301" r:id="rId10"/>
    <p:sldId id="306" r:id="rId11"/>
    <p:sldId id="274" r:id="rId12"/>
    <p:sldId id="305" r:id="rId13"/>
    <p:sldId id="278" r:id="rId14"/>
    <p:sldId id="262" r:id="rId15"/>
    <p:sldId id="263" r:id="rId16"/>
    <p:sldId id="264" r:id="rId17"/>
    <p:sldId id="265" r:id="rId18"/>
    <p:sldId id="266" r:id="rId19"/>
    <p:sldId id="260" r:id="rId20"/>
    <p:sldId id="267" r:id="rId21"/>
    <p:sldId id="280" r:id="rId22"/>
    <p:sldId id="281" r:id="rId23"/>
    <p:sldId id="259" r:id="rId24"/>
    <p:sldId id="258" r:id="rId25"/>
    <p:sldId id="270" r:id="rId26"/>
    <p:sldId id="269" r:id="rId27"/>
    <p:sldId id="275" r:id="rId28"/>
    <p:sldId id="276" r:id="rId29"/>
    <p:sldId id="277" r:id="rId30"/>
    <p:sldId id="283" r:id="rId31"/>
    <p:sldId id="284" r:id="rId32"/>
    <p:sldId id="303" r:id="rId33"/>
    <p:sldId id="257" r:id="rId34"/>
    <p:sldId id="256" r:id="rId35"/>
    <p:sldId id="302" r:id="rId36"/>
    <p:sldId id="261" r:id="rId37"/>
    <p:sldId id="309" r:id="rId38"/>
    <p:sldId id="310" r:id="rId39"/>
    <p:sldId id="311" r:id="rId40"/>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184" y="-104"/>
      </p:cViewPr>
      <p:guideLst>
        <p:guide orient="horz" pos="2160"/>
        <p:guide pos="2880"/>
      </p:guideLst>
    </p:cSldViewPr>
  </p:slideViewPr>
  <p:notesTextViewPr>
    <p:cViewPr>
      <p:scale>
        <a:sx n="1" d="1"/>
        <a:sy n="1" d="1"/>
      </p:scale>
      <p:origin x="0" y="0"/>
    </p:cViewPr>
  </p:notesTextViewPr>
  <p:sorterViewPr>
    <p:cViewPr>
      <p:scale>
        <a:sx n="100" d="100"/>
        <a:sy n="100" d="100"/>
      </p:scale>
      <p:origin x="0" y="5126"/>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F152EC-9456-4D9C-9BF9-D99AAAD9A2F6}" type="datetimeFigureOut">
              <a:rPr lang="nb-NO" smtClean="0"/>
              <a:t>01.12.15</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8C02EC-CA91-409D-B364-AC30FB8CF96E}" type="slidenum">
              <a:rPr lang="nb-NO" smtClean="0"/>
              <a:t>‹#›</a:t>
            </a:fld>
            <a:endParaRPr lang="nb-NO"/>
          </a:p>
        </p:txBody>
      </p:sp>
    </p:spTree>
    <p:extLst>
      <p:ext uri="{BB962C8B-B14F-4D97-AF65-F5344CB8AC3E}">
        <p14:creationId xmlns:p14="http://schemas.microsoft.com/office/powerpoint/2010/main" val="2542044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F3AFF6EB-8843-47C0-9E43-7F972F8C5223}" type="slidenum">
              <a:rPr lang="nb-NO" smtClean="0"/>
              <a:t>26</a:t>
            </a:fld>
            <a:endParaRPr lang="nb-NO"/>
          </a:p>
        </p:txBody>
      </p:sp>
    </p:spTree>
    <p:extLst>
      <p:ext uri="{BB962C8B-B14F-4D97-AF65-F5344CB8AC3E}">
        <p14:creationId xmlns:p14="http://schemas.microsoft.com/office/powerpoint/2010/main" val="2837631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602312A8-320E-4A28-B70B-56A1A65001A1}" type="datetimeFigureOut">
              <a:rPr lang="nb-NO" smtClean="0"/>
              <a:t>01.12.15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777A133-DDAB-48AB-BA3E-555EC66A9047}" type="slidenum">
              <a:rPr lang="nb-NO" smtClean="0"/>
              <a:t>‹#›</a:t>
            </a:fld>
            <a:endParaRPr lang="nb-NO"/>
          </a:p>
        </p:txBody>
      </p:sp>
    </p:spTree>
    <p:extLst>
      <p:ext uri="{BB962C8B-B14F-4D97-AF65-F5344CB8AC3E}">
        <p14:creationId xmlns:p14="http://schemas.microsoft.com/office/powerpoint/2010/main" val="944379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602312A8-320E-4A28-B70B-56A1A65001A1}" type="datetimeFigureOut">
              <a:rPr lang="nb-NO" smtClean="0"/>
              <a:t>01.12.15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777A133-DDAB-48AB-BA3E-555EC66A9047}" type="slidenum">
              <a:rPr lang="nb-NO" smtClean="0"/>
              <a:t>‹#›</a:t>
            </a:fld>
            <a:endParaRPr lang="nb-NO"/>
          </a:p>
        </p:txBody>
      </p:sp>
    </p:spTree>
    <p:extLst>
      <p:ext uri="{BB962C8B-B14F-4D97-AF65-F5344CB8AC3E}">
        <p14:creationId xmlns:p14="http://schemas.microsoft.com/office/powerpoint/2010/main" val="294041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602312A8-320E-4A28-B70B-56A1A65001A1}" type="datetimeFigureOut">
              <a:rPr lang="nb-NO" smtClean="0"/>
              <a:t>01.12.15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777A133-DDAB-48AB-BA3E-555EC66A9047}" type="slidenum">
              <a:rPr lang="nb-NO" smtClean="0"/>
              <a:t>‹#›</a:t>
            </a:fld>
            <a:endParaRPr lang="nb-NO"/>
          </a:p>
        </p:txBody>
      </p:sp>
    </p:spTree>
    <p:extLst>
      <p:ext uri="{BB962C8B-B14F-4D97-AF65-F5344CB8AC3E}">
        <p14:creationId xmlns:p14="http://schemas.microsoft.com/office/powerpoint/2010/main" val="1346746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457200" y="1600200"/>
            <a:ext cx="4038600"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2D61B64A-F295-41CA-B7FA-6A33C3F50A0B}" type="slidenum">
              <a:rPr lang="nb-NO"/>
              <a:pPr>
                <a:defRPr/>
              </a:pPr>
              <a:t>‹#›</a:t>
            </a:fld>
            <a:endParaRPr lang="nb-NO"/>
          </a:p>
        </p:txBody>
      </p:sp>
    </p:spTree>
    <p:extLst>
      <p:ext uri="{BB962C8B-B14F-4D97-AF65-F5344CB8AC3E}">
        <p14:creationId xmlns:p14="http://schemas.microsoft.com/office/powerpoint/2010/main" val="2967932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602312A8-320E-4A28-B70B-56A1A65001A1}" type="datetimeFigureOut">
              <a:rPr lang="nb-NO" smtClean="0"/>
              <a:t>01.12.15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777A133-DDAB-48AB-BA3E-555EC66A9047}" type="slidenum">
              <a:rPr lang="nb-NO" smtClean="0"/>
              <a:t>‹#›</a:t>
            </a:fld>
            <a:endParaRPr lang="nb-NO"/>
          </a:p>
        </p:txBody>
      </p:sp>
    </p:spTree>
    <p:extLst>
      <p:ext uri="{BB962C8B-B14F-4D97-AF65-F5344CB8AC3E}">
        <p14:creationId xmlns:p14="http://schemas.microsoft.com/office/powerpoint/2010/main" val="2454395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602312A8-320E-4A28-B70B-56A1A65001A1}" type="datetimeFigureOut">
              <a:rPr lang="nb-NO" smtClean="0"/>
              <a:t>01.12.15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777A133-DDAB-48AB-BA3E-555EC66A9047}" type="slidenum">
              <a:rPr lang="nb-NO" smtClean="0"/>
              <a:t>‹#›</a:t>
            </a:fld>
            <a:endParaRPr lang="nb-NO"/>
          </a:p>
        </p:txBody>
      </p:sp>
    </p:spTree>
    <p:extLst>
      <p:ext uri="{BB962C8B-B14F-4D97-AF65-F5344CB8AC3E}">
        <p14:creationId xmlns:p14="http://schemas.microsoft.com/office/powerpoint/2010/main" val="1087589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602312A8-320E-4A28-B70B-56A1A65001A1}" type="datetimeFigureOut">
              <a:rPr lang="nb-NO" smtClean="0"/>
              <a:t>01.12.15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3777A133-DDAB-48AB-BA3E-555EC66A9047}" type="slidenum">
              <a:rPr lang="nb-NO" smtClean="0"/>
              <a:t>‹#›</a:t>
            </a:fld>
            <a:endParaRPr lang="nb-NO"/>
          </a:p>
        </p:txBody>
      </p:sp>
    </p:spTree>
    <p:extLst>
      <p:ext uri="{BB962C8B-B14F-4D97-AF65-F5344CB8AC3E}">
        <p14:creationId xmlns:p14="http://schemas.microsoft.com/office/powerpoint/2010/main" val="2995901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602312A8-320E-4A28-B70B-56A1A65001A1}" type="datetimeFigureOut">
              <a:rPr lang="nb-NO" smtClean="0"/>
              <a:t>01.12.15</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3777A133-DDAB-48AB-BA3E-555EC66A9047}" type="slidenum">
              <a:rPr lang="nb-NO" smtClean="0"/>
              <a:t>‹#›</a:t>
            </a:fld>
            <a:endParaRPr lang="nb-NO"/>
          </a:p>
        </p:txBody>
      </p:sp>
    </p:spTree>
    <p:extLst>
      <p:ext uri="{BB962C8B-B14F-4D97-AF65-F5344CB8AC3E}">
        <p14:creationId xmlns:p14="http://schemas.microsoft.com/office/powerpoint/2010/main" val="476521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602312A8-320E-4A28-B70B-56A1A65001A1}" type="datetimeFigureOut">
              <a:rPr lang="nb-NO" smtClean="0"/>
              <a:t>01.12.15</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3777A133-DDAB-48AB-BA3E-555EC66A9047}" type="slidenum">
              <a:rPr lang="nb-NO" smtClean="0"/>
              <a:t>‹#›</a:t>
            </a:fld>
            <a:endParaRPr lang="nb-NO"/>
          </a:p>
        </p:txBody>
      </p:sp>
    </p:spTree>
    <p:extLst>
      <p:ext uri="{BB962C8B-B14F-4D97-AF65-F5344CB8AC3E}">
        <p14:creationId xmlns:p14="http://schemas.microsoft.com/office/powerpoint/2010/main" val="1579574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602312A8-320E-4A28-B70B-56A1A65001A1}" type="datetimeFigureOut">
              <a:rPr lang="nb-NO" smtClean="0"/>
              <a:t>01.12.15</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3777A133-DDAB-48AB-BA3E-555EC66A9047}" type="slidenum">
              <a:rPr lang="nb-NO" smtClean="0"/>
              <a:t>‹#›</a:t>
            </a:fld>
            <a:endParaRPr lang="nb-NO"/>
          </a:p>
        </p:txBody>
      </p:sp>
    </p:spTree>
    <p:extLst>
      <p:ext uri="{BB962C8B-B14F-4D97-AF65-F5344CB8AC3E}">
        <p14:creationId xmlns:p14="http://schemas.microsoft.com/office/powerpoint/2010/main" val="847156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602312A8-320E-4A28-B70B-56A1A65001A1}" type="datetimeFigureOut">
              <a:rPr lang="nb-NO" smtClean="0"/>
              <a:t>01.12.15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3777A133-DDAB-48AB-BA3E-555EC66A9047}" type="slidenum">
              <a:rPr lang="nb-NO" smtClean="0"/>
              <a:t>‹#›</a:t>
            </a:fld>
            <a:endParaRPr lang="nb-NO"/>
          </a:p>
        </p:txBody>
      </p:sp>
    </p:spTree>
    <p:extLst>
      <p:ext uri="{BB962C8B-B14F-4D97-AF65-F5344CB8AC3E}">
        <p14:creationId xmlns:p14="http://schemas.microsoft.com/office/powerpoint/2010/main" val="344994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602312A8-320E-4A28-B70B-56A1A65001A1}" type="datetimeFigureOut">
              <a:rPr lang="nb-NO" smtClean="0"/>
              <a:t>01.12.15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3777A133-DDAB-48AB-BA3E-555EC66A9047}" type="slidenum">
              <a:rPr lang="nb-NO" smtClean="0"/>
              <a:t>‹#›</a:t>
            </a:fld>
            <a:endParaRPr lang="nb-NO"/>
          </a:p>
        </p:txBody>
      </p:sp>
    </p:spTree>
    <p:extLst>
      <p:ext uri="{BB962C8B-B14F-4D97-AF65-F5344CB8AC3E}">
        <p14:creationId xmlns:p14="http://schemas.microsoft.com/office/powerpoint/2010/main" val="12059971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312A8-320E-4A28-B70B-56A1A65001A1}" type="datetimeFigureOut">
              <a:rPr lang="nb-NO" smtClean="0"/>
              <a:t>01.12.15</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77A133-DDAB-48AB-BA3E-555EC66A9047}" type="slidenum">
              <a:rPr lang="nb-NO" smtClean="0"/>
              <a:t>‹#›</a:t>
            </a:fld>
            <a:endParaRPr lang="nb-NO"/>
          </a:p>
        </p:txBody>
      </p:sp>
    </p:spTree>
    <p:extLst>
      <p:ext uri="{BB962C8B-B14F-4D97-AF65-F5344CB8AC3E}">
        <p14:creationId xmlns:p14="http://schemas.microsoft.com/office/powerpoint/2010/main" val="3131586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34.xml.rels><?xml version="1.0" encoding="UTF-8" standalone="yes"?>
<Relationships xmlns="http://schemas.openxmlformats.org/package/2006/relationships"><Relationship Id="rId3" Type="http://schemas.openxmlformats.org/officeDocument/2006/relationships/hyperlink" Target="http://politiforum.no/?module=Articles&amp;action=Article.publicOpen&amp;id=73448" TargetMode="External"/><Relationship Id="rId4" Type="http://schemas.openxmlformats.org/officeDocument/2006/relationships/hyperlink" Target="http://politiforum.no/?module=Articles&amp;action=Article.publicOpen&amp;id=73510" TargetMode="External"/><Relationship Id="rId1" Type="http://schemas.openxmlformats.org/officeDocument/2006/relationships/slideLayout" Target="../slideLayouts/slideLayout1.xml"/><Relationship Id="rId2" Type="http://schemas.openxmlformats.org/officeDocument/2006/relationships/hyperlink" Target="http://www.nrk.no/ytring/bomskudd-om-politiskudd-1.12583303"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323528" y="476672"/>
            <a:ext cx="8136904" cy="3170099"/>
          </a:xfrm>
          <a:prstGeom prst="rect">
            <a:avLst/>
          </a:prstGeom>
          <a:noFill/>
        </p:spPr>
        <p:txBody>
          <a:bodyPr wrap="square" rtlCol="0">
            <a:spAutoFit/>
          </a:bodyPr>
          <a:lstStyle/>
          <a:p>
            <a:endParaRPr lang="nb-NO" sz="4000" b="1" dirty="0" smtClean="0"/>
          </a:p>
          <a:p>
            <a:endParaRPr lang="nb-NO" sz="4000" b="1" dirty="0" smtClean="0"/>
          </a:p>
          <a:p>
            <a:endParaRPr lang="nb-NO" sz="4000" b="1" dirty="0"/>
          </a:p>
          <a:p>
            <a:r>
              <a:rPr lang="nb-NO" sz="4000" b="1" dirty="0" smtClean="0"/>
              <a:t>HVILKEN BETYDNING HAR DET AT NARKOTISKE STOFFER ER FORBUDT?</a:t>
            </a:r>
            <a:endParaRPr lang="nb-NO" sz="4000" b="1" dirty="0"/>
          </a:p>
        </p:txBody>
      </p:sp>
    </p:spTree>
    <p:extLst>
      <p:ext uri="{BB962C8B-B14F-4D97-AF65-F5344CB8AC3E}">
        <p14:creationId xmlns:p14="http://schemas.microsoft.com/office/powerpoint/2010/main" val="279659921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flipH="1">
            <a:off x="467543" y="2060848"/>
            <a:ext cx="7875161" cy="2308324"/>
          </a:xfrm>
          <a:prstGeom prst="rect">
            <a:avLst/>
          </a:prstGeom>
          <a:noFill/>
        </p:spPr>
        <p:txBody>
          <a:bodyPr wrap="square" rtlCol="0">
            <a:spAutoFit/>
          </a:bodyPr>
          <a:lstStyle/>
          <a:p>
            <a:pPr algn="ctr"/>
            <a:r>
              <a:rPr lang="nb-NO" sz="4800" b="1" dirty="0" smtClean="0"/>
              <a:t>DET ER VANSKELIG Å FOREBYGGE NOE SOM IKKE ER </a:t>
            </a:r>
            <a:r>
              <a:rPr lang="nb-NO" sz="4400" b="1" dirty="0" smtClean="0"/>
              <a:t>FORBUDT</a:t>
            </a:r>
            <a:endParaRPr lang="nb-NO" sz="4400" b="1" dirty="0"/>
          </a:p>
        </p:txBody>
      </p:sp>
      <p:sp>
        <p:nvSpPr>
          <p:cNvPr id="3" name="TekstSylinder 2"/>
          <p:cNvSpPr txBox="1"/>
          <p:nvPr/>
        </p:nvSpPr>
        <p:spPr>
          <a:xfrm>
            <a:off x="5652120" y="6309320"/>
            <a:ext cx="1633589" cy="369332"/>
          </a:xfrm>
          <a:prstGeom prst="rect">
            <a:avLst/>
          </a:prstGeom>
          <a:noFill/>
        </p:spPr>
        <p:txBody>
          <a:bodyPr wrap="none" rtlCol="0">
            <a:spAutoFit/>
          </a:bodyPr>
          <a:lstStyle/>
          <a:p>
            <a:r>
              <a:rPr lang="nb-NO" dirty="0" smtClean="0"/>
              <a:t>Tor Aksel Busch</a:t>
            </a:r>
            <a:endParaRPr lang="nb-NO" dirty="0"/>
          </a:p>
        </p:txBody>
      </p:sp>
    </p:spTree>
    <p:extLst>
      <p:ext uri="{BB962C8B-B14F-4D97-AF65-F5344CB8AC3E}">
        <p14:creationId xmlns:p14="http://schemas.microsoft.com/office/powerpoint/2010/main" val="267270694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osl-fil\hjemansatt$\oleois\Mine bilder\Gullveien PH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7363"/>
            <a:ext cx="9126538" cy="587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551267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Text Box 2"/>
          <p:cNvSpPr txBox="1">
            <a:spLocks noChangeArrowheads="1"/>
          </p:cNvSpPr>
          <p:nvPr/>
        </p:nvSpPr>
        <p:spPr bwMode="auto">
          <a:xfrm>
            <a:off x="0" y="687388"/>
            <a:ext cx="889248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nb-NO" altLang="nb-NO" sz="2800" b="1" dirty="0" smtClean="0"/>
          </a:p>
          <a:p>
            <a:endParaRPr lang="nb-NO" altLang="nb-NO" sz="2800" b="1" dirty="0"/>
          </a:p>
          <a:p>
            <a:pPr algn="ctr"/>
            <a:endParaRPr lang="nb-NO" altLang="nb-NO" sz="2800" b="1" dirty="0" smtClean="0"/>
          </a:p>
          <a:p>
            <a:pPr algn="ctr"/>
            <a:r>
              <a:rPr lang="nb-NO" altLang="nb-NO" sz="2800" b="1" dirty="0" smtClean="0"/>
              <a:t>DET </a:t>
            </a:r>
            <a:r>
              <a:rPr lang="nb-NO" altLang="nb-NO" sz="2800" b="1" dirty="0"/>
              <a:t>ER IKKE ANDRE KRIMINALITETSTYPER </a:t>
            </a:r>
          </a:p>
          <a:p>
            <a:pPr algn="ctr"/>
            <a:r>
              <a:rPr lang="nb-NO" altLang="nb-NO" sz="2800" b="1" dirty="0"/>
              <a:t>SOM  SKAPER SÅ MYE UTRYGGHET HOS </a:t>
            </a:r>
          </a:p>
          <a:p>
            <a:pPr algn="ctr"/>
            <a:r>
              <a:rPr lang="nb-NO" altLang="nb-NO" sz="2800" b="1" dirty="0"/>
              <a:t>PUBLIKUM OG SOM INNVOLVERER SÅ </a:t>
            </a:r>
          </a:p>
          <a:p>
            <a:pPr algn="ctr"/>
            <a:r>
              <a:rPr lang="nb-NO" altLang="nb-NO" sz="2800" b="1" dirty="0"/>
              <a:t>MANGE  SOM </a:t>
            </a:r>
          </a:p>
          <a:p>
            <a:pPr algn="ctr"/>
            <a:endParaRPr lang="nb-NO" altLang="nb-NO" sz="2800" b="1" dirty="0">
              <a:solidFill>
                <a:srgbClr val="0033CC"/>
              </a:solidFill>
            </a:endParaRPr>
          </a:p>
          <a:p>
            <a:pPr algn="ctr"/>
            <a:r>
              <a:rPr lang="nb-NO" altLang="nb-NO" sz="3200" b="1" dirty="0">
                <a:solidFill>
                  <a:srgbClr val="0033CC"/>
                </a:solidFill>
              </a:rPr>
              <a:t>NARKOTIKAMISBRUKET </a:t>
            </a:r>
            <a:r>
              <a:rPr lang="nb-NO" altLang="nb-NO" sz="3200" b="1" dirty="0"/>
              <a:t>GJØR.</a:t>
            </a:r>
          </a:p>
          <a:p>
            <a:pPr algn="ctr"/>
            <a:endParaRPr lang="nb-NO" altLang="nb-NO" sz="3200" b="1" dirty="0">
              <a:solidFill>
                <a:srgbClr val="0033CC"/>
              </a:solidFill>
            </a:endParaRPr>
          </a:p>
        </p:txBody>
      </p:sp>
    </p:spTree>
    <p:extLst>
      <p:ext uri="{BB962C8B-B14F-4D97-AF65-F5344CB8AC3E}">
        <p14:creationId xmlns:p14="http://schemas.microsoft.com/office/powerpoint/2010/main" val="310275902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oleois\Pictures\12219553_926295860774702_1594251636387454156_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4464801" cy="4525963"/>
          </a:xfrm>
          <a:prstGeom prst="rect">
            <a:avLst/>
          </a:prstGeom>
          <a:noFill/>
          <a:extLst>
            <a:ext uri="{909E8E84-426E-40dd-AFC4-6F175D3DCCD1}">
              <a14:hiddenFill xmlns:a14="http://schemas.microsoft.com/office/drawing/2010/main">
                <a:solidFill>
                  <a:srgbClr val="FFFFFF"/>
                </a:solidFill>
              </a14:hiddenFill>
            </a:ext>
          </a:extLst>
        </p:spPr>
      </p:pic>
      <p:sp>
        <p:nvSpPr>
          <p:cNvPr id="5" name="TekstSylinder 4"/>
          <p:cNvSpPr txBox="1"/>
          <p:nvPr/>
        </p:nvSpPr>
        <p:spPr>
          <a:xfrm>
            <a:off x="4860032" y="764704"/>
            <a:ext cx="3619324" cy="646331"/>
          </a:xfrm>
          <a:prstGeom prst="rect">
            <a:avLst/>
          </a:prstGeom>
          <a:noFill/>
        </p:spPr>
        <p:txBody>
          <a:bodyPr wrap="none" rtlCol="0">
            <a:spAutoFit/>
          </a:bodyPr>
          <a:lstStyle/>
          <a:p>
            <a:r>
              <a:rPr lang="nb-NO" dirty="0" smtClean="0"/>
              <a:t>100 ulike nye psykoaktive stoffer ble </a:t>
            </a:r>
          </a:p>
          <a:p>
            <a:r>
              <a:rPr lang="nb-NO" dirty="0"/>
              <a:t>p</a:t>
            </a:r>
            <a:r>
              <a:rPr lang="nb-NO" dirty="0" smtClean="0"/>
              <a:t>åvist i 2014</a:t>
            </a:r>
            <a:endParaRPr lang="nb-NO" dirty="0"/>
          </a:p>
        </p:txBody>
      </p:sp>
      <p:sp>
        <p:nvSpPr>
          <p:cNvPr id="6" name="TekstSylinder 5"/>
          <p:cNvSpPr txBox="1"/>
          <p:nvPr/>
        </p:nvSpPr>
        <p:spPr>
          <a:xfrm>
            <a:off x="5004048" y="2276872"/>
            <a:ext cx="3610091" cy="369332"/>
          </a:xfrm>
          <a:prstGeom prst="rect">
            <a:avLst/>
          </a:prstGeom>
          <a:noFill/>
        </p:spPr>
        <p:txBody>
          <a:bodyPr wrap="none" rtlCol="0">
            <a:spAutoFit/>
          </a:bodyPr>
          <a:lstStyle/>
          <a:p>
            <a:r>
              <a:rPr lang="nb-NO" dirty="0" smtClean="0"/>
              <a:t>Økt styrke øker risikoen for brukerne</a:t>
            </a:r>
            <a:endParaRPr lang="nb-NO" dirty="0"/>
          </a:p>
        </p:txBody>
      </p:sp>
      <p:sp>
        <p:nvSpPr>
          <p:cNvPr id="7" name="TekstSylinder 6"/>
          <p:cNvSpPr txBox="1"/>
          <p:nvPr/>
        </p:nvSpPr>
        <p:spPr>
          <a:xfrm>
            <a:off x="5004048" y="3933056"/>
            <a:ext cx="4013086" cy="646331"/>
          </a:xfrm>
          <a:prstGeom prst="rect">
            <a:avLst/>
          </a:prstGeom>
          <a:noFill/>
        </p:spPr>
        <p:txBody>
          <a:bodyPr wrap="none" rtlCol="0">
            <a:spAutoFit/>
          </a:bodyPr>
          <a:lstStyle/>
          <a:p>
            <a:r>
              <a:rPr lang="nb-NO" dirty="0" smtClean="0"/>
              <a:t>Albanske, polske og litauiske aktører </a:t>
            </a:r>
          </a:p>
          <a:p>
            <a:r>
              <a:rPr lang="nb-NO" dirty="0" smtClean="0"/>
              <a:t>dominerer narkotikainnførselen til Norge</a:t>
            </a:r>
            <a:endParaRPr lang="nb-NO" dirty="0"/>
          </a:p>
        </p:txBody>
      </p:sp>
      <p:sp>
        <p:nvSpPr>
          <p:cNvPr id="8" name="TekstSylinder 7"/>
          <p:cNvSpPr txBox="1"/>
          <p:nvPr/>
        </p:nvSpPr>
        <p:spPr>
          <a:xfrm>
            <a:off x="179512" y="5157192"/>
            <a:ext cx="6844181" cy="369332"/>
          </a:xfrm>
          <a:prstGeom prst="rect">
            <a:avLst/>
          </a:prstGeom>
          <a:noFill/>
        </p:spPr>
        <p:txBody>
          <a:bodyPr wrap="none" rtlCol="0">
            <a:spAutoFit/>
          </a:bodyPr>
          <a:lstStyle/>
          <a:p>
            <a:r>
              <a:rPr lang="nb-NO" dirty="0" smtClean="0"/>
              <a:t>Kjøp og salg av narkotika foregår både på det åpne og det mørke nettet</a:t>
            </a:r>
            <a:endParaRPr lang="nb-NO" dirty="0"/>
          </a:p>
        </p:txBody>
      </p:sp>
    </p:spTree>
    <p:extLst>
      <p:ext uri="{BB962C8B-B14F-4D97-AF65-F5344CB8AC3E}">
        <p14:creationId xmlns:p14="http://schemas.microsoft.com/office/powerpoint/2010/main" val="3390961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67544" y="1628800"/>
            <a:ext cx="8229600" cy="4525963"/>
          </a:xfrm>
        </p:spPr>
        <p:txBody>
          <a:bodyPr>
            <a:normAutofit/>
          </a:bodyPr>
          <a:lstStyle/>
          <a:p>
            <a:pPr marL="0" indent="0">
              <a:buNone/>
            </a:pPr>
            <a:r>
              <a:rPr lang="nb-NO" sz="4000" b="1" dirty="0" smtClean="0"/>
              <a:t>Ungdommen nå elsker luksus, har dårlig oppførsel, forakter autoriteter, viser mangel på respekt for eldre og elsker å skravle i stedt for  å arbeide.</a:t>
            </a:r>
          </a:p>
          <a:p>
            <a:pPr marL="0" indent="0">
              <a:buNone/>
            </a:pPr>
            <a:endParaRPr lang="nb-NO" sz="4000" b="1" dirty="0"/>
          </a:p>
          <a:p>
            <a:pPr marL="0" indent="0" algn="r">
              <a:buNone/>
            </a:pPr>
            <a:r>
              <a:rPr lang="nb-NO" sz="800" b="1" dirty="0" smtClean="0"/>
              <a:t>SOKRATES, for 2400 år siden</a:t>
            </a:r>
            <a:endParaRPr lang="nb-NO" sz="800" b="1" dirty="0"/>
          </a:p>
        </p:txBody>
      </p:sp>
    </p:spTree>
    <p:extLst>
      <p:ext uri="{BB962C8B-B14F-4D97-AF65-F5344CB8AC3E}">
        <p14:creationId xmlns:p14="http://schemas.microsoft.com/office/powerpoint/2010/main" val="195200963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600" b="1" dirty="0" smtClean="0"/>
              <a:t>UNG I OSLO – UNDERSØKELSENE</a:t>
            </a:r>
            <a:r>
              <a:rPr lang="nb-NO" sz="3600" dirty="0" smtClean="0"/>
              <a:t/>
            </a:r>
            <a:br>
              <a:rPr lang="nb-NO" sz="3600" dirty="0" smtClean="0"/>
            </a:br>
            <a:r>
              <a:rPr lang="nb-NO" sz="1200" dirty="0" smtClean="0"/>
              <a:t>TROLIG REPRESENTATIV FOR UNGDOM I HELE LANDET</a:t>
            </a:r>
            <a:endParaRPr lang="nb-NO" sz="3600" dirty="0"/>
          </a:p>
        </p:txBody>
      </p:sp>
      <p:sp>
        <p:nvSpPr>
          <p:cNvPr id="3" name="Plassholder for innhold 2"/>
          <p:cNvSpPr>
            <a:spLocks noGrp="1"/>
          </p:cNvSpPr>
          <p:nvPr>
            <p:ph idx="1"/>
          </p:nvPr>
        </p:nvSpPr>
        <p:spPr/>
        <p:txBody>
          <a:bodyPr/>
          <a:lstStyle/>
          <a:p>
            <a:pPr marL="0" indent="0" algn="ctr">
              <a:buNone/>
            </a:pPr>
            <a:r>
              <a:rPr lang="nb-NO" sz="2400" dirty="0" smtClean="0"/>
              <a:t>DAGENS UNGDOM ER EN FLINK OG SERIØS GENERASJON</a:t>
            </a:r>
          </a:p>
          <a:p>
            <a:pPr marL="0" indent="0" algn="r">
              <a:buNone/>
            </a:pPr>
            <a:r>
              <a:rPr lang="nb-NO" sz="1200" dirty="0" smtClean="0"/>
              <a:t>NOVA, MARS </a:t>
            </a:r>
            <a:r>
              <a:rPr lang="nb-NO" sz="1200" dirty="0"/>
              <a:t>2013</a:t>
            </a:r>
          </a:p>
          <a:p>
            <a:pPr marL="0" indent="0" algn="ctr">
              <a:buNone/>
            </a:pPr>
            <a:endParaRPr lang="nb-NO" sz="1200" dirty="0" smtClean="0"/>
          </a:p>
          <a:p>
            <a:pPr marL="0" indent="0" algn="ctr">
              <a:buNone/>
            </a:pPr>
            <a:r>
              <a:rPr lang="nb-NO" sz="2400" u="sng" dirty="0" smtClean="0"/>
              <a:t>Drukket seg tydelig beruset, </a:t>
            </a:r>
          </a:p>
          <a:p>
            <a:pPr marL="0" indent="0" algn="ctr">
              <a:buNone/>
            </a:pPr>
            <a:r>
              <a:rPr lang="nb-NO" sz="1800" dirty="0" smtClean="0"/>
              <a:t>1996: 45 %  , 2006: 39 % , 2012: </a:t>
            </a:r>
            <a:r>
              <a:rPr lang="nb-NO" sz="1800" b="1" dirty="0" smtClean="0">
                <a:solidFill>
                  <a:srgbClr val="C00000"/>
                </a:solidFill>
              </a:rPr>
              <a:t>29 %</a:t>
            </a:r>
          </a:p>
          <a:p>
            <a:pPr marL="0" indent="0" algn="ctr">
              <a:buNone/>
            </a:pPr>
            <a:endParaRPr lang="nb-NO" sz="1800" b="1" dirty="0">
              <a:solidFill>
                <a:srgbClr val="C00000"/>
              </a:solidFill>
            </a:endParaRPr>
          </a:p>
          <a:p>
            <a:pPr marL="0" indent="0" algn="ctr">
              <a:buNone/>
            </a:pPr>
            <a:r>
              <a:rPr lang="nb-NO" sz="2400" u="sng" dirty="0" smtClean="0"/>
              <a:t>CANNABISBRUK</a:t>
            </a:r>
          </a:p>
          <a:p>
            <a:pPr marL="0" indent="0" algn="ctr">
              <a:buNone/>
            </a:pPr>
            <a:r>
              <a:rPr lang="nb-NO" sz="1800" b="1" dirty="0" smtClean="0">
                <a:solidFill>
                  <a:srgbClr val="C00000"/>
                </a:solidFill>
              </a:rPr>
              <a:t>HALVERT</a:t>
            </a:r>
          </a:p>
          <a:p>
            <a:pPr marL="0" indent="0" algn="ctr">
              <a:buNone/>
            </a:pPr>
            <a:endParaRPr lang="nb-NO" sz="1800" b="1" dirty="0">
              <a:solidFill>
                <a:srgbClr val="C00000"/>
              </a:solidFill>
            </a:endParaRPr>
          </a:p>
          <a:p>
            <a:pPr marL="0" indent="0" algn="ctr">
              <a:buNone/>
            </a:pPr>
            <a:r>
              <a:rPr lang="nb-NO" sz="1800" b="1" dirty="0" smtClean="0">
                <a:solidFill>
                  <a:srgbClr val="C00000"/>
                </a:solidFill>
              </a:rPr>
              <a:t>Antallet forbrytere under 20 år: 2002:  27 %, 2013: 20 %</a:t>
            </a:r>
          </a:p>
          <a:p>
            <a:pPr marL="0" indent="0" algn="ctr">
              <a:buNone/>
            </a:pPr>
            <a:r>
              <a:rPr lang="nb-NO" sz="1800" b="1" dirty="0" smtClean="0">
                <a:solidFill>
                  <a:srgbClr val="C00000"/>
                </a:solidFill>
              </a:rPr>
              <a:t>Stjålet fra butikk 1996: 26 %, 2012: 10%</a:t>
            </a:r>
          </a:p>
          <a:p>
            <a:pPr marL="0" indent="0" algn="ctr">
              <a:buNone/>
            </a:pPr>
            <a:r>
              <a:rPr lang="nb-NO" sz="1800" b="1" dirty="0" smtClean="0">
                <a:solidFill>
                  <a:srgbClr val="C00000"/>
                </a:solidFill>
              </a:rPr>
              <a:t>Daglige røykere 16 -24 år: 1990 tallet 30 %, 2013: 7 %</a:t>
            </a:r>
          </a:p>
          <a:p>
            <a:pPr marL="0" indent="0" algn="ctr">
              <a:buNone/>
            </a:pPr>
            <a:endParaRPr lang="nb-NO" sz="1800" b="1" dirty="0">
              <a:solidFill>
                <a:srgbClr val="C00000"/>
              </a:solidFill>
            </a:endParaRPr>
          </a:p>
        </p:txBody>
      </p:sp>
    </p:spTree>
    <p:extLst>
      <p:ext uri="{BB962C8B-B14F-4D97-AF65-F5344CB8AC3E}">
        <p14:creationId xmlns:p14="http://schemas.microsoft.com/office/powerpoint/2010/main" val="422433622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2218258"/>
          </a:xfrm>
        </p:spPr>
        <p:txBody>
          <a:bodyPr>
            <a:normAutofit/>
          </a:bodyPr>
          <a:lstStyle/>
          <a:p>
            <a:r>
              <a:rPr lang="nb-NO" sz="4000" b="1" dirty="0" smtClean="0"/>
              <a:t>VÅR STREITE UNGDOMSGENERASJON FIKSER ALT – UNNTATT DET VIKTIGSTE</a:t>
            </a:r>
            <a:endParaRPr lang="nb-NO" sz="4000" b="1" dirty="0"/>
          </a:p>
        </p:txBody>
      </p:sp>
      <p:sp>
        <p:nvSpPr>
          <p:cNvPr id="3" name="Plassholder for innhold 2"/>
          <p:cNvSpPr>
            <a:spLocks noGrp="1"/>
          </p:cNvSpPr>
          <p:nvPr>
            <p:ph idx="1"/>
          </p:nvPr>
        </p:nvSpPr>
        <p:spPr/>
        <p:txBody>
          <a:bodyPr/>
          <a:lstStyle/>
          <a:p>
            <a:endParaRPr lang="nb-NO" dirty="0" smtClean="0"/>
          </a:p>
          <a:p>
            <a:pPr marL="0" indent="0" algn="ctr">
              <a:buNone/>
            </a:pPr>
            <a:r>
              <a:rPr lang="nb-NO" dirty="0" smtClean="0"/>
              <a:t>* </a:t>
            </a:r>
            <a:r>
              <a:rPr lang="nb-NO" sz="4400" b="1" dirty="0" smtClean="0">
                <a:solidFill>
                  <a:srgbClr val="C00000"/>
                </a:solidFill>
              </a:rPr>
              <a:t>LIVET</a:t>
            </a:r>
          </a:p>
          <a:p>
            <a:pPr marL="0" indent="0" algn="ctr">
              <a:buNone/>
            </a:pPr>
            <a:r>
              <a:rPr lang="nb-NO" dirty="0" smtClean="0"/>
              <a:t>PERFEKSJONSJAGET ER HØYT/ (FOR HØYT?)</a:t>
            </a:r>
          </a:p>
          <a:p>
            <a:pPr marL="0" indent="0">
              <a:buNone/>
            </a:pPr>
            <a:endParaRPr lang="nb-NO" sz="1200" dirty="0" smtClean="0"/>
          </a:p>
          <a:p>
            <a:pPr marL="0" indent="0">
              <a:buNone/>
            </a:pPr>
            <a:endParaRPr lang="nb-NO" sz="1200" dirty="0"/>
          </a:p>
          <a:p>
            <a:pPr marL="0" indent="0">
              <a:buNone/>
            </a:pPr>
            <a:r>
              <a:rPr lang="nb-NO" sz="1800" dirty="0" smtClean="0"/>
              <a:t>En rekke undersøkelser viser at langt flere ungdommer enn før sliter med selvbildet og opplever stress og press i hverdagen. Samfunnets krav er uutholdelige for mange unge. </a:t>
            </a:r>
            <a:r>
              <a:rPr lang="nb-NO" sz="1800" b="1" dirty="0" smtClean="0">
                <a:solidFill>
                  <a:srgbClr val="FF0000"/>
                </a:solidFill>
              </a:rPr>
              <a:t>De strekker ikke til. </a:t>
            </a:r>
            <a:r>
              <a:rPr lang="nb-NO" sz="1800" dirty="0" smtClean="0"/>
              <a:t>De makter ikke kravene på skole og jobb. Når nesten halvparten av elevene på yrkesfag på videregående ikke fullfører studiet, skyldes det ikke bare dårlige holdninger til skolearbeidet. Det skyldes også at kravene vi stiller til dem ikke står i </a:t>
            </a:r>
            <a:r>
              <a:rPr lang="nb-NO" sz="1800" u="sng" dirty="0" smtClean="0"/>
              <a:t>forhold til tilretteleggingen vi gir</a:t>
            </a:r>
            <a:r>
              <a:rPr lang="nb-NO" sz="1800" dirty="0" smtClean="0"/>
              <a:t>.</a:t>
            </a:r>
          </a:p>
          <a:p>
            <a:pPr marL="0" indent="0" algn="ctr">
              <a:buNone/>
            </a:pPr>
            <a:endParaRPr lang="nb-NO" sz="1800" dirty="0"/>
          </a:p>
        </p:txBody>
      </p:sp>
    </p:spTree>
    <p:extLst>
      <p:ext uri="{BB962C8B-B14F-4D97-AF65-F5344CB8AC3E}">
        <p14:creationId xmlns:p14="http://schemas.microsoft.com/office/powerpoint/2010/main" val="65790181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2800" b="1" dirty="0" smtClean="0"/>
              <a:t>DET ER IKKE NOE OPPRØR BLANT UNGDOM LENGER</a:t>
            </a:r>
            <a:endParaRPr lang="nb-NO" sz="2800" b="1" dirty="0"/>
          </a:p>
        </p:txBody>
      </p:sp>
      <p:sp>
        <p:nvSpPr>
          <p:cNvPr id="3" name="Plassholder for innhold 2"/>
          <p:cNvSpPr>
            <a:spLocks noGrp="1"/>
          </p:cNvSpPr>
          <p:nvPr>
            <p:ph idx="1"/>
          </p:nvPr>
        </p:nvSpPr>
        <p:spPr/>
        <p:txBody>
          <a:bodyPr/>
          <a:lstStyle/>
          <a:p>
            <a:pPr algn="ctr"/>
            <a:r>
              <a:rPr lang="nb-NO" sz="2000" dirty="0" smtClean="0"/>
              <a:t>MENS UNGDOM TIDLIGERE GJORDE OPPRØR MOT SAMFUNNET OG FORELDRENE, GÅR MANGE UNGE I DAG LØS PÅ SEG SELV</a:t>
            </a:r>
          </a:p>
          <a:p>
            <a:pPr algn="ctr"/>
            <a:endParaRPr lang="nb-NO" sz="2400" dirty="0" smtClean="0"/>
          </a:p>
          <a:p>
            <a:pPr algn="ctr"/>
            <a:r>
              <a:rPr lang="nb-NO" sz="2400" dirty="0" smtClean="0"/>
              <a:t>DE SULTER SEG SYKE – SKADER SEG SELV – DROPPER UT AV SKOLEN</a:t>
            </a:r>
            <a:endParaRPr lang="nb-NO" sz="2400" dirty="0"/>
          </a:p>
          <a:p>
            <a:endParaRPr lang="nb-NO" dirty="0" smtClean="0"/>
          </a:p>
          <a:p>
            <a:pPr algn="ctr"/>
            <a:r>
              <a:rPr lang="nb-NO" dirty="0" smtClean="0"/>
              <a:t>¼ av 15 og 16 åringer bruker </a:t>
            </a:r>
          </a:p>
          <a:p>
            <a:pPr marL="0" indent="0" algn="ctr">
              <a:buNone/>
            </a:pPr>
            <a:r>
              <a:rPr lang="nb-NO" dirty="0" smtClean="0"/>
              <a:t>(ikke reseptbelagte) smertestillende legemidler hver dag</a:t>
            </a:r>
            <a:endParaRPr lang="nb-NO" dirty="0"/>
          </a:p>
        </p:txBody>
      </p:sp>
    </p:spTree>
    <p:extLst>
      <p:ext uri="{BB962C8B-B14F-4D97-AF65-F5344CB8AC3E}">
        <p14:creationId xmlns:p14="http://schemas.microsoft.com/office/powerpoint/2010/main" val="85288978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tel 1"/>
          <p:cNvSpPr>
            <a:spLocks noGrp="1"/>
          </p:cNvSpPr>
          <p:nvPr>
            <p:ph type="title"/>
          </p:nvPr>
        </p:nvSpPr>
        <p:spPr>
          <a:xfrm>
            <a:off x="468313" y="260350"/>
            <a:ext cx="8229600" cy="5675313"/>
          </a:xfrm>
        </p:spPr>
        <p:txBody>
          <a:bodyPr/>
          <a:lstStyle/>
          <a:p>
            <a:r>
              <a:rPr lang="nb-NO" altLang="nb-NO" sz="5400" b="1" smtClean="0"/>
              <a:t>Det er ikke noe galt med dagens unge,</a:t>
            </a:r>
            <a:br>
              <a:rPr lang="nb-NO" altLang="nb-NO" sz="5400" b="1" smtClean="0"/>
            </a:br>
            <a:r>
              <a:rPr lang="nb-NO" altLang="nb-NO" sz="5400" b="1" smtClean="0"/>
              <a:t> </a:t>
            </a:r>
            <a:br>
              <a:rPr lang="nb-NO" altLang="nb-NO" sz="5400" b="1" smtClean="0"/>
            </a:br>
            <a:r>
              <a:rPr lang="nb-NO" altLang="nb-NO" sz="5400" b="1" smtClean="0"/>
              <a:t>de er </a:t>
            </a:r>
            <a:r>
              <a:rPr lang="nb-NO" altLang="nb-NO" sz="5400" b="1" u="sng" smtClean="0">
                <a:solidFill>
                  <a:srgbClr val="FF0000"/>
                </a:solidFill>
              </a:rPr>
              <a:t>kun</a:t>
            </a:r>
            <a:r>
              <a:rPr lang="nb-NO" altLang="nb-NO" sz="5400" b="1" smtClean="0"/>
              <a:t> et produkt av den verden de har vokst opp i.</a:t>
            </a:r>
          </a:p>
        </p:txBody>
      </p:sp>
    </p:spTree>
    <p:extLst>
      <p:ext uri="{BB962C8B-B14F-4D97-AF65-F5344CB8AC3E}">
        <p14:creationId xmlns:p14="http://schemas.microsoft.com/office/powerpoint/2010/main" val="666737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95536" y="260648"/>
            <a:ext cx="8229600" cy="6192688"/>
          </a:xfrm>
        </p:spPr>
        <p:txBody>
          <a:bodyPr>
            <a:normAutofit lnSpcReduction="10000"/>
          </a:bodyPr>
          <a:lstStyle/>
          <a:p>
            <a:pPr marL="0" indent="0" algn="ctr">
              <a:buNone/>
            </a:pPr>
            <a:r>
              <a:rPr lang="nb-NO" sz="8800" b="1" dirty="0" smtClean="0"/>
              <a:t>HVORFOR HAR VI DET IKKE BEDRE NÅR VI HAR DET SÅ GODT?</a:t>
            </a:r>
            <a:endParaRPr lang="nb-NO" sz="8800" b="1" dirty="0"/>
          </a:p>
        </p:txBody>
      </p:sp>
    </p:spTree>
    <p:extLst>
      <p:ext uri="{BB962C8B-B14F-4D97-AF65-F5344CB8AC3E}">
        <p14:creationId xmlns:p14="http://schemas.microsoft.com/office/powerpoint/2010/main" val="9565440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p:txBody>
          <a:bodyPr>
            <a:normAutofit fontScale="90000"/>
          </a:bodyPr>
          <a:lstStyle/>
          <a:p>
            <a:r>
              <a:rPr lang="nb-NO" altLang="nb-NO" sz="2800" i="1"/>
              <a:t>Med ”rus” mener man gjerne en følelse av hevet stemningsleie (eufori) eller velvære.</a:t>
            </a:r>
            <a:r>
              <a:rPr lang="nb-NO" altLang="nb-NO" sz="4000" i="1"/>
              <a:t/>
            </a:r>
            <a:br>
              <a:rPr lang="nb-NO" altLang="nb-NO" sz="4000" i="1"/>
            </a:br>
            <a:endParaRPr lang="nb-NO" altLang="nb-NO" sz="4000" i="1"/>
          </a:p>
        </p:txBody>
      </p:sp>
      <p:sp>
        <p:nvSpPr>
          <p:cNvPr id="547843" name="Rectangle 3"/>
          <p:cNvSpPr>
            <a:spLocks noGrp="1" noChangeArrowheads="1"/>
          </p:cNvSpPr>
          <p:nvPr>
            <p:ph type="body" idx="1"/>
          </p:nvPr>
        </p:nvSpPr>
        <p:spPr/>
        <p:txBody>
          <a:bodyPr/>
          <a:lstStyle/>
          <a:p>
            <a:pPr>
              <a:lnSpc>
                <a:spcPct val="80000"/>
              </a:lnSpc>
            </a:pPr>
            <a:r>
              <a:rPr lang="nb-NO" altLang="nb-NO" sz="2800" i="1"/>
              <a:t>Med rusmidler forstås stoffer som kan gi en form for påvirkning av hjerneaktivitet som oppfattes som rus.  Gjennom sin virkning på hjerne funksjonen, forårsaker rusmidlene forandring i stemningsleie, sanseoppfatning og læreevne.</a:t>
            </a:r>
          </a:p>
          <a:p>
            <a:pPr>
              <a:lnSpc>
                <a:spcPct val="80000"/>
              </a:lnSpc>
            </a:pPr>
            <a:r>
              <a:rPr lang="nb-NO" altLang="nb-NO" sz="2800" i="1"/>
              <a:t>Begrepet inkluderer stoffer med slike egenskaper, både legale og illegale.  Det kan være avgjørende juridiske skillelinjer mellom stoffene, men det er viktig å være klar over at alle rusmidler, uavhengig av dette, har betydelige likhetstrekk med hensyn til virkninger.  </a:t>
            </a:r>
          </a:p>
        </p:txBody>
      </p:sp>
    </p:spTree>
    <p:extLst>
      <p:ext uri="{BB962C8B-B14F-4D97-AF65-F5344CB8AC3E}">
        <p14:creationId xmlns:p14="http://schemas.microsoft.com/office/powerpoint/2010/main" val="1117034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6322714"/>
          </a:xfrm>
        </p:spPr>
        <p:txBody>
          <a:bodyPr/>
          <a:lstStyle/>
          <a:p>
            <a:r>
              <a:rPr lang="nb-NO" dirty="0" smtClean="0"/>
              <a:t>SAMFUNNSDEBATTEN</a:t>
            </a:r>
            <a:br>
              <a:rPr lang="nb-NO" dirty="0" smtClean="0"/>
            </a:br>
            <a:r>
              <a:rPr lang="nb-NO" dirty="0"/>
              <a:t/>
            </a:r>
            <a:br>
              <a:rPr lang="nb-NO" dirty="0"/>
            </a:br>
            <a:r>
              <a:rPr lang="nb-NO" dirty="0" smtClean="0"/>
              <a:t/>
            </a:r>
            <a:br>
              <a:rPr lang="nb-NO" dirty="0" smtClean="0"/>
            </a:br>
            <a:r>
              <a:rPr lang="nb-NO" sz="4800" b="1" dirty="0" smtClean="0">
                <a:solidFill>
                  <a:srgbClr val="FF0000"/>
                </a:solidFill>
              </a:rPr>
              <a:t>Bør i større grad fokusere på hva </a:t>
            </a:r>
            <a:r>
              <a:rPr lang="nb-NO" sz="4800" b="1" u="sng" dirty="0" smtClean="0">
                <a:solidFill>
                  <a:srgbClr val="FF0000"/>
                </a:solidFill>
              </a:rPr>
              <a:t>vi kan gjøre </a:t>
            </a:r>
            <a:r>
              <a:rPr lang="nb-NO" sz="4800" b="1" dirty="0" smtClean="0">
                <a:solidFill>
                  <a:srgbClr val="FF0000"/>
                </a:solidFill>
              </a:rPr>
              <a:t>for ungdommen, ikke hva vi skal gjøre med dem.</a:t>
            </a:r>
            <a:endParaRPr lang="nb-NO" sz="4800" b="1" dirty="0">
              <a:solidFill>
                <a:srgbClr val="FF0000"/>
              </a:solidFill>
            </a:endParaRPr>
          </a:p>
        </p:txBody>
      </p:sp>
    </p:spTree>
    <p:extLst>
      <p:ext uri="{BB962C8B-B14F-4D97-AF65-F5344CB8AC3E}">
        <p14:creationId xmlns:p14="http://schemas.microsoft.com/office/powerpoint/2010/main" val="274545851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b="1" dirty="0" smtClean="0"/>
              <a:t/>
            </a:r>
            <a:br>
              <a:rPr lang="nb-NO" b="1" dirty="0" smtClean="0"/>
            </a:br>
            <a:r>
              <a:rPr lang="nb-NO" b="1" dirty="0" smtClean="0"/>
              <a:t>For</a:t>
            </a:r>
            <a:r>
              <a:rPr lang="nb-NO" dirty="0" smtClean="0"/>
              <a:t>bud </a:t>
            </a:r>
            <a:r>
              <a:rPr lang="nb-NO" dirty="0"/>
              <a:t>er en farlig strategi mot mindre skadelige rusmidler </a:t>
            </a:r>
            <a:br>
              <a:rPr lang="nb-NO" dirty="0"/>
            </a:br>
            <a:endParaRPr lang="nb-NO" dirty="0"/>
          </a:p>
        </p:txBody>
      </p:sp>
      <p:pic>
        <p:nvPicPr>
          <p:cNvPr id="1026" name="Picture 2" descr="C:\Users\oleois\Pictures\imag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387549"/>
            <a:ext cx="8381779" cy="5281811"/>
          </a:xfrm>
          <a:prstGeom prst="rect">
            <a:avLst/>
          </a:prstGeom>
          <a:noFill/>
          <a:extLst>
            <a:ext uri="{909E8E84-426E-40dd-AFC4-6F175D3DCCD1}">
              <a14:hiddenFill xmlns:a14="http://schemas.microsoft.com/office/drawing/2010/main">
                <a:solidFill>
                  <a:srgbClr val="FFFFFF"/>
                </a:solidFill>
              </a14:hiddenFill>
            </a:ext>
          </a:extLst>
        </p:spPr>
      </p:pic>
      <p:sp>
        <p:nvSpPr>
          <p:cNvPr id="5" name="TekstSylinder 4"/>
          <p:cNvSpPr txBox="1"/>
          <p:nvPr/>
        </p:nvSpPr>
        <p:spPr>
          <a:xfrm>
            <a:off x="611560" y="4797152"/>
            <a:ext cx="18426457" cy="1477328"/>
          </a:xfrm>
          <a:prstGeom prst="rect">
            <a:avLst/>
          </a:prstGeom>
          <a:noFill/>
        </p:spPr>
        <p:txBody>
          <a:bodyPr wrap="square" rtlCol="0">
            <a:spAutoFit/>
          </a:bodyPr>
          <a:lstStyle/>
          <a:p>
            <a:r>
              <a:rPr lang="nb-NO" b="1" dirty="0">
                <a:solidFill>
                  <a:schemeClr val="bg1"/>
                </a:solidFill>
              </a:rPr>
              <a:t>Det er påfallende hvordan avholdsforeningene forsøker å tilbakevise at forbudet </a:t>
            </a:r>
            <a:endParaRPr lang="nb-NO" b="1" dirty="0" smtClean="0">
              <a:solidFill>
                <a:schemeClr val="bg1"/>
              </a:solidFill>
            </a:endParaRPr>
          </a:p>
          <a:p>
            <a:r>
              <a:rPr lang="nb-NO" b="1" dirty="0" smtClean="0">
                <a:solidFill>
                  <a:schemeClr val="bg1"/>
                </a:solidFill>
              </a:rPr>
              <a:t>mot </a:t>
            </a:r>
            <a:r>
              <a:rPr lang="nb-NO" b="1" dirty="0">
                <a:solidFill>
                  <a:schemeClr val="bg1"/>
                </a:solidFill>
              </a:rPr>
              <a:t>cannabis er en årsak til økende bruk av farligere stoffer, skriver Foreningen </a:t>
            </a:r>
            <a:endParaRPr lang="nb-NO" b="1" dirty="0" smtClean="0">
              <a:solidFill>
                <a:schemeClr val="bg1"/>
              </a:solidFill>
            </a:endParaRPr>
          </a:p>
          <a:p>
            <a:r>
              <a:rPr lang="nb-NO" b="1" dirty="0" smtClean="0">
                <a:solidFill>
                  <a:schemeClr val="bg1"/>
                </a:solidFill>
              </a:rPr>
              <a:t>for </a:t>
            </a:r>
            <a:r>
              <a:rPr lang="nb-NO" b="1" dirty="0">
                <a:solidFill>
                  <a:schemeClr val="bg1"/>
                </a:solidFill>
              </a:rPr>
              <a:t>Human Narkotikapolitikk</a:t>
            </a:r>
            <a:r>
              <a:rPr lang="nb-NO" b="1" dirty="0" smtClean="0">
                <a:solidFill>
                  <a:schemeClr val="bg1"/>
                </a:solidFill>
              </a:rPr>
              <a:t>.</a:t>
            </a:r>
          </a:p>
          <a:p>
            <a:endParaRPr lang="nb-NO" b="1" dirty="0">
              <a:solidFill>
                <a:schemeClr val="bg1"/>
              </a:solidFill>
            </a:endParaRPr>
          </a:p>
          <a:p>
            <a:r>
              <a:rPr lang="nb-NO" b="1" dirty="0">
                <a:solidFill>
                  <a:schemeClr val="bg1"/>
                </a:solidFill>
              </a:rPr>
              <a:t>Arild Knutsen, Anette Svae, Thomas Kjøsnes, Foreningen for Human Narkotikap</a:t>
            </a:r>
            <a:r>
              <a:rPr lang="nb-NO" dirty="0">
                <a:solidFill>
                  <a:schemeClr val="bg1"/>
                </a:solidFill>
              </a:rPr>
              <a:t>olitikk</a:t>
            </a:r>
            <a:endParaRPr lang="nb-NO" dirty="0">
              <a:solidFill>
                <a:schemeClr val="bg1"/>
              </a:solidFill>
              <a:effectLst/>
            </a:endParaRPr>
          </a:p>
        </p:txBody>
      </p:sp>
    </p:spTree>
    <p:extLst>
      <p:ext uri="{BB962C8B-B14F-4D97-AF65-F5344CB8AC3E}">
        <p14:creationId xmlns:p14="http://schemas.microsoft.com/office/powerpoint/2010/main" val="159599293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2506290"/>
          </a:xfrm>
        </p:spPr>
        <p:txBody>
          <a:bodyPr>
            <a:normAutofit/>
          </a:bodyPr>
          <a:lstStyle/>
          <a:p>
            <a:pPr algn="l"/>
            <a:r>
              <a:rPr lang="nb-NO" sz="3200" dirty="0"/>
              <a:t>Det er bred enighet blant forskere om at naturlig cannabis er betydelig mindre skadelig enn alkohol. </a:t>
            </a:r>
            <a:r>
              <a:rPr lang="nb-NO" sz="3200" b="1" dirty="0">
                <a:solidFill>
                  <a:srgbClr val="FF0000"/>
                </a:solidFill>
              </a:rPr>
              <a:t>Er det da riktig at vi skal risikere livet til ungdommer for å forhindre bruken? </a:t>
            </a:r>
          </a:p>
        </p:txBody>
      </p:sp>
      <p:sp>
        <p:nvSpPr>
          <p:cNvPr id="3" name="Plassholder for innhold 2"/>
          <p:cNvSpPr>
            <a:spLocks noGrp="1"/>
          </p:cNvSpPr>
          <p:nvPr>
            <p:ph idx="1"/>
          </p:nvPr>
        </p:nvSpPr>
        <p:spPr>
          <a:xfrm>
            <a:off x="457200" y="2996952"/>
            <a:ext cx="8229600" cy="3600400"/>
          </a:xfrm>
        </p:spPr>
        <p:txBody>
          <a:bodyPr/>
          <a:lstStyle/>
          <a:p>
            <a:r>
              <a:rPr lang="nb-NO" dirty="0"/>
              <a:t>Vi ser en økende skepsis til alkohol og en økende interesse for </a:t>
            </a:r>
            <a:r>
              <a:rPr lang="nb-NO" b="1" dirty="0">
                <a:solidFill>
                  <a:srgbClr val="FF0000"/>
                </a:solidFill>
              </a:rPr>
              <a:t>mindre skadelige rusmidler </a:t>
            </a:r>
            <a:r>
              <a:rPr lang="nb-NO" dirty="0"/>
              <a:t>som </a:t>
            </a:r>
            <a:r>
              <a:rPr lang="nb-NO" b="1" dirty="0">
                <a:solidFill>
                  <a:srgbClr val="FF0000"/>
                </a:solidFill>
              </a:rPr>
              <a:t>cannabis, MDMA og </a:t>
            </a:r>
            <a:r>
              <a:rPr lang="nb-NO" b="1" dirty="0" err="1">
                <a:solidFill>
                  <a:srgbClr val="FF0000"/>
                </a:solidFill>
              </a:rPr>
              <a:t>psykedelika</a:t>
            </a:r>
            <a:r>
              <a:rPr lang="nb-NO" b="1" dirty="0">
                <a:solidFill>
                  <a:srgbClr val="FF0000"/>
                </a:solidFill>
              </a:rPr>
              <a:t>.</a:t>
            </a:r>
            <a:r>
              <a:rPr lang="nb-NO" dirty="0"/>
              <a:t> Uten dødelige forfalskninger og fanatiske nullvisjoner kan dette være en positiv utvikling der de unge erstatter alkohol med mindre skadelige rusmidler.</a:t>
            </a:r>
          </a:p>
        </p:txBody>
      </p:sp>
    </p:spTree>
    <p:extLst>
      <p:ext uri="{BB962C8B-B14F-4D97-AF65-F5344CB8AC3E}">
        <p14:creationId xmlns:p14="http://schemas.microsoft.com/office/powerpoint/2010/main" val="147772089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b="1" dirty="0" smtClean="0"/>
              <a:t>Alkohol </a:t>
            </a:r>
            <a:r>
              <a:rPr lang="nb-NO" b="1" dirty="0"/>
              <a:t>er farligere enn narkotika</a:t>
            </a:r>
            <a:br>
              <a:rPr lang="nb-NO" b="1" dirty="0"/>
            </a:br>
            <a:r>
              <a:rPr lang="nb-NO" sz="2000" dirty="0"/>
              <a:t>sier sosiologiprofessor.</a:t>
            </a:r>
          </a:p>
        </p:txBody>
      </p:sp>
      <p:sp>
        <p:nvSpPr>
          <p:cNvPr id="3" name="Plassholder for innhold 2"/>
          <p:cNvSpPr>
            <a:spLocks noGrp="1"/>
          </p:cNvSpPr>
          <p:nvPr>
            <p:ph idx="1"/>
          </p:nvPr>
        </p:nvSpPr>
        <p:spPr/>
        <p:txBody>
          <a:bodyPr>
            <a:normAutofit/>
          </a:bodyPr>
          <a:lstStyle/>
          <a:p>
            <a:pPr marL="0" indent="0">
              <a:buNone/>
            </a:pPr>
            <a:r>
              <a:rPr lang="nb-NO" dirty="0" smtClean="0"/>
              <a:t>Han </a:t>
            </a:r>
            <a:r>
              <a:rPr lang="nb-NO" dirty="0"/>
              <a:t>mener politiet snakker for lite om farene ved alkoholmisbruk.</a:t>
            </a:r>
          </a:p>
          <a:p>
            <a:pPr marL="0" indent="0">
              <a:buNone/>
            </a:pPr>
            <a:endParaRPr lang="nb-NO" dirty="0"/>
          </a:p>
        </p:txBody>
      </p:sp>
      <p:pic>
        <p:nvPicPr>
          <p:cNvPr id="3074" name="Picture 2" descr="C:\Users\oleois\Pictures\mPur50XPmBcx0bIcEzH3HgZKD6evTMOGNX-n17Yrkhf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0" y="2780928"/>
            <a:ext cx="6350000"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8016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b="1" dirty="0"/>
              <a:t>Politiveteran vil ha lovlig narkotikabruk</a:t>
            </a:r>
            <a:endParaRPr lang="nb-NO" dirty="0"/>
          </a:p>
        </p:txBody>
      </p:sp>
      <p:pic>
        <p:nvPicPr>
          <p:cNvPr id="2050" name="Picture 2" descr="C:\Users\oleois\Pictures\Iver Stensru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988840"/>
            <a:ext cx="6893426" cy="3608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41565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50825" y="274638"/>
            <a:ext cx="8435975" cy="6178550"/>
          </a:xfrm>
        </p:spPr>
        <p:txBody>
          <a:bodyPr/>
          <a:lstStyle/>
          <a:p>
            <a:pPr eaLnBrk="1" hangingPunct="1"/>
            <a:r>
              <a:rPr lang="nb-NO" sz="3200" smtClean="0"/>
              <a:t>Forskning viser at bruk av alkohol og narkotika bør ses i sammenheng, blant annet fordi tidlig alkoholdebut øker risikoen for bruk av narkotika</a:t>
            </a:r>
            <a:br>
              <a:rPr lang="nb-NO" sz="3200" smtClean="0"/>
            </a:br>
            <a:r>
              <a:rPr lang="nb-NO" sz="3200" smtClean="0"/>
              <a:t/>
            </a:r>
            <a:br>
              <a:rPr lang="nb-NO" sz="3200" smtClean="0"/>
            </a:br>
            <a:r>
              <a:rPr lang="nb-NO" sz="3200" smtClean="0"/>
              <a:t>Undersøkelser viser dessuten at blandingsmisbruk av flere rusmidler samtidig er </a:t>
            </a:r>
            <a:r>
              <a:rPr lang="nb-NO" sz="3200" b="1" smtClean="0">
                <a:solidFill>
                  <a:srgbClr val="FF0000"/>
                </a:solidFill>
              </a:rPr>
              <a:t>mest utbredt</a:t>
            </a:r>
            <a:r>
              <a:rPr lang="nb-NO" sz="3200" smtClean="0"/>
              <a:t> blant rusmisbrukerne i Norge.</a:t>
            </a:r>
            <a:br>
              <a:rPr lang="nb-NO" sz="3200" smtClean="0"/>
            </a:br>
            <a:r>
              <a:rPr lang="nb-NO" sz="1400" smtClean="0"/>
              <a:t>( Sosial og Helsedirektoratets; Veileder for kommunal rusmiddelpolitisk handlingsplan, april 2006)</a:t>
            </a:r>
            <a:endParaRPr lang="nb-NO" sz="3200" smtClean="0"/>
          </a:p>
        </p:txBody>
      </p:sp>
    </p:spTree>
    <p:extLst>
      <p:ext uri="{BB962C8B-B14F-4D97-AF65-F5344CB8AC3E}">
        <p14:creationId xmlns:p14="http://schemas.microsoft.com/office/powerpoint/2010/main" val="213790918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tel 1"/>
          <p:cNvSpPr>
            <a:spLocks noGrp="1"/>
          </p:cNvSpPr>
          <p:nvPr>
            <p:ph type="title"/>
          </p:nvPr>
        </p:nvSpPr>
        <p:spPr>
          <a:xfrm>
            <a:off x="457200" y="274638"/>
            <a:ext cx="8229600" cy="5962650"/>
          </a:xfrm>
        </p:spPr>
        <p:txBody>
          <a:bodyPr/>
          <a:lstStyle/>
          <a:p>
            <a:r>
              <a:rPr lang="nb-NO" altLang="nb-NO" b="1" smtClean="0"/>
              <a:t>Det er et paradoks at det i Norge er skattefritt å by på alkohol på julebordet, mens arbeidsgivere må skatte av det dersom de sponser sine medarbeidere med trening</a:t>
            </a:r>
            <a:r>
              <a:rPr lang="nb-NO" altLang="nb-NO" smtClean="0"/>
              <a:t>. </a:t>
            </a:r>
          </a:p>
        </p:txBody>
      </p:sp>
    </p:spTree>
    <p:extLst>
      <p:ext uri="{BB962C8B-B14F-4D97-AF65-F5344CB8AC3E}">
        <p14:creationId xmlns:p14="http://schemas.microsoft.com/office/powerpoint/2010/main" val="366713889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sz="half" idx="1"/>
          </p:nvPr>
        </p:nvSpPr>
        <p:spPr>
          <a:xfrm>
            <a:off x="457200" y="548680"/>
            <a:ext cx="8363272" cy="5577483"/>
          </a:xfrm>
        </p:spPr>
        <p:txBody>
          <a:bodyPr>
            <a:normAutofit/>
          </a:bodyPr>
          <a:lstStyle/>
          <a:p>
            <a:pPr marL="0" indent="0">
              <a:buNone/>
            </a:pPr>
            <a:endParaRPr lang="nb-NO" b="1" dirty="0" smtClean="0"/>
          </a:p>
          <a:p>
            <a:pPr marL="0" indent="0">
              <a:buNone/>
            </a:pPr>
            <a:r>
              <a:rPr lang="nb-NO" b="1" dirty="0" smtClean="0"/>
              <a:t>MENS ALKOHOL ER UTE AV KROPPEN INNEN ET DØGN, KAN THC BEFINNE SEG I SYSTEMET I FLERE UKER ETTER 1 INNTAK (6 TIL 8 UKER)OG OPPTIL 9 MND. VED DAGLIG RØYKING OVER EN PERIODE.</a:t>
            </a:r>
          </a:p>
          <a:p>
            <a:pPr marL="0" indent="0" algn="ctr">
              <a:buNone/>
            </a:pPr>
            <a:endParaRPr lang="nb-NO" sz="2000" b="1" dirty="0" smtClean="0"/>
          </a:p>
          <a:p>
            <a:pPr marL="0" indent="0" algn="ctr">
              <a:buNone/>
            </a:pPr>
            <a:endParaRPr lang="nb-NO" sz="2000" b="1" dirty="0" smtClean="0"/>
          </a:p>
          <a:p>
            <a:pPr marL="0" indent="0" algn="ctr">
              <a:buNone/>
            </a:pPr>
            <a:r>
              <a:rPr lang="nb-NO" sz="2000" b="1" dirty="0" smtClean="0"/>
              <a:t>Dette vil i praksis si at dersom en person røyker hver sjette uke over to år så er vedkommende å regne som kronisk cannabisbruker. Ved 10 røyk blir en karakterisert som kronisk cannabisbruker.</a:t>
            </a:r>
            <a:endParaRPr lang="nb-NO" sz="2000" b="1" dirty="0"/>
          </a:p>
        </p:txBody>
      </p:sp>
    </p:spTree>
    <p:extLst>
      <p:ext uri="{BB962C8B-B14F-4D97-AF65-F5344CB8AC3E}">
        <p14:creationId xmlns:p14="http://schemas.microsoft.com/office/powerpoint/2010/main" val="329184219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51520" y="274638"/>
            <a:ext cx="8568952" cy="6322714"/>
          </a:xfrm>
        </p:spPr>
        <p:txBody>
          <a:bodyPr>
            <a:normAutofit fontScale="90000"/>
          </a:bodyPr>
          <a:lstStyle/>
          <a:p>
            <a:r>
              <a:rPr lang="nb-NO" dirty="0" smtClean="0"/>
              <a:t/>
            </a:r>
            <a:br>
              <a:rPr lang="nb-NO" dirty="0" smtClean="0"/>
            </a:br>
            <a:r>
              <a:rPr lang="nb-NO" dirty="0" smtClean="0"/>
              <a:t/>
            </a:r>
            <a:br>
              <a:rPr lang="nb-NO" dirty="0" smtClean="0"/>
            </a:br>
            <a:r>
              <a:rPr lang="nb-NO" dirty="0"/>
              <a:t/>
            </a:r>
            <a:br>
              <a:rPr lang="nb-NO" dirty="0"/>
            </a:br>
            <a:r>
              <a:rPr lang="nb-NO" dirty="0" smtClean="0"/>
              <a:t>Vannløselig/ikke vannløselig.</a:t>
            </a:r>
            <a:br>
              <a:rPr lang="nb-NO" dirty="0" smtClean="0"/>
            </a:br>
            <a:r>
              <a:rPr lang="nb-NO" dirty="0" smtClean="0"/>
              <a:t/>
            </a:r>
            <a:br>
              <a:rPr lang="nb-NO" dirty="0" smtClean="0"/>
            </a:br>
            <a:r>
              <a:rPr lang="nb-NO" dirty="0" smtClean="0"/>
              <a:t>Hvor gammel er du?/ved inntak</a:t>
            </a:r>
            <a:br>
              <a:rPr lang="nb-NO" dirty="0" smtClean="0"/>
            </a:br>
            <a:r>
              <a:rPr lang="nb-NO" dirty="0" smtClean="0"/>
              <a:t>Hva inntar du?/kvalitet</a:t>
            </a:r>
            <a:br>
              <a:rPr lang="nb-NO" dirty="0" smtClean="0"/>
            </a:br>
            <a:r>
              <a:rPr lang="nb-NO" dirty="0" smtClean="0"/>
              <a:t>Hvor ofte inntar du?/frekvens</a:t>
            </a:r>
            <a:br>
              <a:rPr lang="nb-NO" dirty="0" smtClean="0"/>
            </a:br>
            <a:r>
              <a:rPr lang="nb-NO" dirty="0" smtClean="0"/>
              <a:t>Hvor lenge har du brukt?/</a:t>
            </a:r>
            <a:r>
              <a:rPr lang="nb-NO" dirty="0" err="1" smtClean="0"/>
              <a:t>Starttidsp</a:t>
            </a:r>
            <a:r>
              <a:rPr lang="nb-NO" dirty="0" smtClean="0"/>
              <a:t>.</a:t>
            </a:r>
            <a:br>
              <a:rPr lang="nb-NO" dirty="0" smtClean="0"/>
            </a:br>
            <a:r>
              <a:rPr lang="nb-NO" dirty="0" smtClean="0"/>
              <a:t>Når inntar du?/arbeid/fri/helg</a:t>
            </a:r>
            <a:br>
              <a:rPr lang="nb-NO" dirty="0" smtClean="0"/>
            </a:br>
            <a:r>
              <a:rPr lang="nb-NO" sz="3100" dirty="0" smtClean="0"/>
              <a:t>(avstand mellom inntakstidspunkt og jobb)</a:t>
            </a:r>
            <a:r>
              <a:rPr lang="nb-NO" dirty="0" smtClean="0"/>
              <a:t/>
            </a:r>
            <a:br>
              <a:rPr lang="nb-NO" dirty="0" smtClean="0"/>
            </a:br>
            <a:r>
              <a:rPr lang="nb-NO" dirty="0" smtClean="0"/>
              <a:t/>
            </a:r>
            <a:br>
              <a:rPr lang="nb-NO" dirty="0" smtClean="0"/>
            </a:br>
            <a:r>
              <a:rPr lang="nb-NO" dirty="0" smtClean="0"/>
              <a:t>Tåler du det?</a:t>
            </a:r>
            <a:br>
              <a:rPr lang="nb-NO" dirty="0" smtClean="0"/>
            </a:br>
            <a:r>
              <a:rPr lang="nb-NO" dirty="0" smtClean="0"/>
              <a:t/>
            </a:r>
            <a:br>
              <a:rPr lang="nb-NO" dirty="0" smtClean="0"/>
            </a:br>
            <a:r>
              <a:rPr lang="nb-NO" dirty="0" smtClean="0"/>
              <a:t/>
            </a:r>
            <a:br>
              <a:rPr lang="nb-NO" dirty="0" smtClean="0"/>
            </a:br>
            <a:endParaRPr lang="nb-NO" dirty="0"/>
          </a:p>
        </p:txBody>
      </p:sp>
    </p:spTree>
    <p:extLst>
      <p:ext uri="{BB962C8B-B14F-4D97-AF65-F5344CB8AC3E}">
        <p14:creationId xmlns:p14="http://schemas.microsoft.com/office/powerpoint/2010/main" val="197627447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539552" y="476672"/>
            <a:ext cx="8229600" cy="5606083"/>
          </a:xfrm>
        </p:spPr>
        <p:txBody>
          <a:bodyPr>
            <a:normAutofit fontScale="92500" lnSpcReduction="10000"/>
          </a:bodyPr>
          <a:lstStyle/>
          <a:p>
            <a:pPr marL="0" indent="0">
              <a:buNone/>
            </a:pPr>
            <a:endParaRPr lang="nb-NO" b="1" dirty="0" smtClean="0"/>
          </a:p>
          <a:p>
            <a:pPr marL="0" indent="0" algn="ctr">
              <a:buNone/>
            </a:pPr>
            <a:r>
              <a:rPr lang="nb-NO" b="1" dirty="0" smtClean="0"/>
              <a:t>5</a:t>
            </a:r>
            <a:r>
              <a:rPr lang="nb-NO" b="1" dirty="0"/>
              <a:t>% – 7 % </a:t>
            </a:r>
            <a:r>
              <a:rPr lang="nb-NO" dirty="0"/>
              <a:t>AV 14 – 16 ÅRINGER HAR PRØVD</a:t>
            </a:r>
          </a:p>
          <a:p>
            <a:pPr marL="0" indent="0">
              <a:buNone/>
            </a:pPr>
            <a:endParaRPr lang="nb-NO" dirty="0"/>
          </a:p>
          <a:p>
            <a:pPr marL="0" indent="0" algn="ctr">
              <a:buNone/>
            </a:pPr>
            <a:r>
              <a:rPr lang="nb-NO" dirty="0"/>
              <a:t>Mellom 21 – 28 år øker </a:t>
            </a:r>
            <a:endParaRPr lang="nb-NO" dirty="0" smtClean="0"/>
          </a:p>
          <a:p>
            <a:pPr marL="0" indent="0" algn="ctr">
              <a:buNone/>
            </a:pPr>
            <a:r>
              <a:rPr lang="nb-NO" dirty="0" smtClean="0"/>
              <a:t>% av «å </a:t>
            </a:r>
            <a:r>
              <a:rPr lang="nb-NO" dirty="0"/>
              <a:t>ha prøvd» mye </a:t>
            </a:r>
          </a:p>
          <a:p>
            <a:pPr marL="0" indent="0">
              <a:buNone/>
            </a:pPr>
            <a:endParaRPr lang="nb-NO" dirty="0"/>
          </a:p>
          <a:p>
            <a:pPr marL="0" indent="0" algn="ctr">
              <a:buNone/>
            </a:pPr>
            <a:endParaRPr lang="nb-NO" b="1" dirty="0" smtClean="0"/>
          </a:p>
          <a:p>
            <a:pPr marL="0" indent="0" algn="ctr">
              <a:buNone/>
            </a:pPr>
            <a:r>
              <a:rPr lang="nb-NO" b="1" dirty="0" smtClean="0"/>
              <a:t>40 </a:t>
            </a:r>
            <a:r>
              <a:rPr lang="nb-NO" b="1" dirty="0"/>
              <a:t>% </a:t>
            </a:r>
            <a:r>
              <a:rPr lang="nb-NO" dirty="0"/>
              <a:t>av menn har prøvd cannabis</a:t>
            </a:r>
          </a:p>
          <a:p>
            <a:pPr marL="0" indent="0" algn="ctr">
              <a:buNone/>
            </a:pPr>
            <a:r>
              <a:rPr lang="nb-NO" b="1" dirty="0"/>
              <a:t>30 % </a:t>
            </a:r>
            <a:r>
              <a:rPr lang="nb-NO" dirty="0"/>
              <a:t>av kvinner har prøvd cannabis</a:t>
            </a:r>
          </a:p>
          <a:p>
            <a:pPr marL="0" indent="0">
              <a:buNone/>
            </a:pPr>
            <a:endParaRPr lang="nb-NO" dirty="0"/>
          </a:p>
          <a:p>
            <a:pPr marL="0" indent="0" algn="r">
              <a:buNone/>
            </a:pPr>
            <a:r>
              <a:rPr lang="nb-NO" sz="1600" dirty="0"/>
              <a:t>Ved fylt 28 år. </a:t>
            </a:r>
            <a:r>
              <a:rPr lang="nb-NO" sz="1600" b="1" dirty="0"/>
              <a:t>(NOVA)</a:t>
            </a:r>
          </a:p>
          <a:p>
            <a:pPr algn="r"/>
            <a:endParaRPr lang="nb-NO" sz="1600" dirty="0"/>
          </a:p>
        </p:txBody>
      </p:sp>
    </p:spTree>
    <p:extLst>
      <p:ext uri="{BB962C8B-B14F-4D97-AF65-F5344CB8AC3E}">
        <p14:creationId xmlns:p14="http://schemas.microsoft.com/office/powerpoint/2010/main" val="355009163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normAutofit/>
          </a:bodyPr>
          <a:lstStyle/>
          <a:p>
            <a:pPr marL="0" indent="0" algn="ctr">
              <a:buNone/>
            </a:pPr>
            <a:r>
              <a:rPr lang="nb-NO" sz="4000" dirty="0"/>
              <a:t>7,5 millioner dør av alkohol</a:t>
            </a:r>
          </a:p>
        </p:txBody>
      </p:sp>
    </p:spTree>
    <p:extLst>
      <p:ext uri="{BB962C8B-B14F-4D97-AF65-F5344CB8AC3E}">
        <p14:creationId xmlns:p14="http://schemas.microsoft.com/office/powerpoint/2010/main" val="198717577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61" name="Rectangle 9"/>
          <p:cNvSpPr>
            <a:spLocks noChangeArrowheads="1"/>
          </p:cNvSpPr>
          <p:nvPr/>
        </p:nvSpPr>
        <p:spPr bwMode="auto">
          <a:xfrm>
            <a:off x="2771775" y="2781300"/>
            <a:ext cx="3671888" cy="3168650"/>
          </a:xfrm>
          <a:prstGeom prst="rect">
            <a:avLst/>
          </a:prstGeom>
          <a:solidFill>
            <a:srgbClr val="00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ltLang="nb-NO" sz="2400" b="1"/>
          </a:p>
        </p:txBody>
      </p:sp>
      <p:sp>
        <p:nvSpPr>
          <p:cNvPr id="433162" name="Rectangle 10"/>
          <p:cNvSpPr>
            <a:spLocks noChangeArrowheads="1"/>
          </p:cNvSpPr>
          <p:nvPr/>
        </p:nvSpPr>
        <p:spPr bwMode="auto">
          <a:xfrm>
            <a:off x="2771775" y="1700213"/>
            <a:ext cx="3671888" cy="1081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433163" name="Text Box 11"/>
          <p:cNvSpPr txBox="1">
            <a:spLocks noChangeArrowheads="1"/>
          </p:cNvSpPr>
          <p:nvPr/>
        </p:nvSpPr>
        <p:spPr bwMode="auto">
          <a:xfrm>
            <a:off x="2780264" y="3191562"/>
            <a:ext cx="352901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nb-NO" altLang="nb-NO" sz="1800" b="1" dirty="0" smtClean="0"/>
              <a:t>PROBLEMATISK FORHOLD TIL RUS</a:t>
            </a:r>
            <a:endParaRPr lang="nb-NO" altLang="nb-NO" sz="1800" b="1" dirty="0"/>
          </a:p>
          <a:p>
            <a:pPr algn="ctr"/>
            <a:endParaRPr lang="nb-NO" altLang="nb-NO" sz="1800" b="1" dirty="0"/>
          </a:p>
          <a:p>
            <a:pPr algn="ctr"/>
            <a:r>
              <a:rPr lang="nb-NO" altLang="nb-NO" sz="1800" b="1" dirty="0" smtClean="0"/>
              <a:t>2015</a:t>
            </a:r>
            <a:endParaRPr lang="nb-NO" altLang="nb-NO" sz="1800" b="1" dirty="0"/>
          </a:p>
        </p:txBody>
      </p:sp>
      <p:sp>
        <p:nvSpPr>
          <p:cNvPr id="433164" name="Line 12"/>
          <p:cNvSpPr>
            <a:spLocks noChangeShapeType="1"/>
          </p:cNvSpPr>
          <p:nvPr/>
        </p:nvSpPr>
        <p:spPr bwMode="auto">
          <a:xfrm>
            <a:off x="1763713" y="836613"/>
            <a:ext cx="17287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433165" name="Line 13"/>
          <p:cNvSpPr>
            <a:spLocks noChangeShapeType="1"/>
          </p:cNvSpPr>
          <p:nvPr/>
        </p:nvSpPr>
        <p:spPr bwMode="auto">
          <a:xfrm>
            <a:off x="3492500" y="836613"/>
            <a:ext cx="0" cy="936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433167" name="Line 15"/>
          <p:cNvSpPr>
            <a:spLocks noChangeShapeType="1"/>
          </p:cNvSpPr>
          <p:nvPr/>
        </p:nvSpPr>
        <p:spPr bwMode="auto">
          <a:xfrm>
            <a:off x="2411413" y="260350"/>
            <a:ext cx="0" cy="10080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433168" name="Line 16"/>
          <p:cNvSpPr>
            <a:spLocks noChangeShapeType="1"/>
          </p:cNvSpPr>
          <p:nvPr/>
        </p:nvSpPr>
        <p:spPr bwMode="auto">
          <a:xfrm>
            <a:off x="2195513" y="333375"/>
            <a:ext cx="504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433170" name="Line 18"/>
          <p:cNvSpPr>
            <a:spLocks noChangeShapeType="1"/>
          </p:cNvSpPr>
          <p:nvPr/>
        </p:nvSpPr>
        <p:spPr bwMode="auto">
          <a:xfrm flipH="1">
            <a:off x="2987675" y="1916113"/>
            <a:ext cx="431800" cy="576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433171" name="Line 19"/>
          <p:cNvSpPr>
            <a:spLocks noChangeShapeType="1"/>
          </p:cNvSpPr>
          <p:nvPr/>
        </p:nvSpPr>
        <p:spPr bwMode="auto">
          <a:xfrm flipH="1">
            <a:off x="3203575" y="1989138"/>
            <a:ext cx="288925" cy="7191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433172" name="Line 20"/>
          <p:cNvSpPr>
            <a:spLocks noChangeShapeType="1"/>
          </p:cNvSpPr>
          <p:nvPr/>
        </p:nvSpPr>
        <p:spPr bwMode="auto">
          <a:xfrm>
            <a:off x="3563938" y="2060575"/>
            <a:ext cx="0"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433173" name="Line 21"/>
          <p:cNvSpPr>
            <a:spLocks noChangeShapeType="1"/>
          </p:cNvSpPr>
          <p:nvPr/>
        </p:nvSpPr>
        <p:spPr bwMode="auto">
          <a:xfrm>
            <a:off x="3635375" y="1989138"/>
            <a:ext cx="215900" cy="7191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433174" name="Line 22"/>
          <p:cNvSpPr>
            <a:spLocks noChangeShapeType="1"/>
          </p:cNvSpPr>
          <p:nvPr/>
        </p:nvSpPr>
        <p:spPr bwMode="auto">
          <a:xfrm>
            <a:off x="3708400" y="1916113"/>
            <a:ext cx="503238" cy="7921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433175" name="Line 23"/>
          <p:cNvSpPr>
            <a:spLocks noChangeShapeType="1"/>
          </p:cNvSpPr>
          <p:nvPr/>
        </p:nvSpPr>
        <p:spPr bwMode="auto">
          <a:xfrm>
            <a:off x="6156325" y="5516563"/>
            <a:ext cx="86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433176" name="Line 24"/>
          <p:cNvSpPr>
            <a:spLocks noChangeShapeType="1"/>
          </p:cNvSpPr>
          <p:nvPr/>
        </p:nvSpPr>
        <p:spPr bwMode="auto">
          <a:xfrm>
            <a:off x="7019925" y="5516563"/>
            <a:ext cx="0" cy="576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433177" name="Line 25"/>
          <p:cNvSpPr>
            <a:spLocks noChangeShapeType="1"/>
          </p:cNvSpPr>
          <p:nvPr/>
        </p:nvSpPr>
        <p:spPr bwMode="auto">
          <a:xfrm>
            <a:off x="6659563" y="5157788"/>
            <a:ext cx="0" cy="576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433178" name="Line 26"/>
          <p:cNvSpPr>
            <a:spLocks noChangeShapeType="1"/>
          </p:cNvSpPr>
          <p:nvPr/>
        </p:nvSpPr>
        <p:spPr bwMode="auto">
          <a:xfrm>
            <a:off x="6516688" y="5229225"/>
            <a:ext cx="2873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433179" name="Line 27"/>
          <p:cNvSpPr>
            <a:spLocks noChangeShapeType="1"/>
          </p:cNvSpPr>
          <p:nvPr/>
        </p:nvSpPr>
        <p:spPr bwMode="auto">
          <a:xfrm>
            <a:off x="7092950" y="6237288"/>
            <a:ext cx="503238"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433180" name="Text Box 28"/>
          <p:cNvSpPr txBox="1">
            <a:spLocks noChangeArrowheads="1"/>
          </p:cNvSpPr>
          <p:nvPr/>
        </p:nvSpPr>
        <p:spPr bwMode="auto">
          <a:xfrm>
            <a:off x="6430963" y="5753100"/>
            <a:ext cx="20542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b-NO" altLang="nb-NO" sz="2400"/>
              <a:t>SLUTTET</a:t>
            </a:r>
          </a:p>
          <a:p>
            <a:r>
              <a:rPr lang="nb-NO" altLang="nb-NO" sz="2400"/>
              <a:t>ELLER DØDE</a:t>
            </a:r>
          </a:p>
        </p:txBody>
      </p:sp>
      <p:sp>
        <p:nvSpPr>
          <p:cNvPr id="433181" name="Text Box 29"/>
          <p:cNvSpPr txBox="1">
            <a:spLocks noChangeArrowheads="1"/>
          </p:cNvSpPr>
          <p:nvPr/>
        </p:nvSpPr>
        <p:spPr bwMode="auto">
          <a:xfrm>
            <a:off x="3419475" y="136525"/>
            <a:ext cx="24486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nb-NO" altLang="nb-NO" sz="2400" dirty="0"/>
              <a:t>REKRUTTERING </a:t>
            </a:r>
          </a:p>
        </p:txBody>
      </p:sp>
      <p:sp>
        <p:nvSpPr>
          <p:cNvPr id="433182" name="Line 30"/>
          <p:cNvSpPr>
            <a:spLocks noChangeShapeType="1"/>
          </p:cNvSpPr>
          <p:nvPr/>
        </p:nvSpPr>
        <p:spPr bwMode="auto">
          <a:xfrm flipV="1">
            <a:off x="5292725" y="1268413"/>
            <a:ext cx="0" cy="16557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433183" name="Line 31"/>
          <p:cNvSpPr>
            <a:spLocks noChangeShapeType="1"/>
          </p:cNvSpPr>
          <p:nvPr/>
        </p:nvSpPr>
        <p:spPr bwMode="auto">
          <a:xfrm flipV="1">
            <a:off x="5435600" y="1052513"/>
            <a:ext cx="0" cy="12969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Tree>
    <p:extLst>
      <p:ext uri="{BB962C8B-B14F-4D97-AF65-F5344CB8AC3E}">
        <p14:creationId xmlns:p14="http://schemas.microsoft.com/office/powerpoint/2010/main" val="420357314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Text Box 2"/>
          <p:cNvSpPr txBox="1">
            <a:spLocks noChangeArrowheads="1"/>
          </p:cNvSpPr>
          <p:nvPr/>
        </p:nvSpPr>
        <p:spPr bwMode="auto">
          <a:xfrm rot="-1646545">
            <a:off x="2154933" y="624418"/>
            <a:ext cx="7599992"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nb-NO" altLang="nb-NO" sz="5400" b="1" dirty="0">
                <a:solidFill>
                  <a:srgbClr val="CC0C25"/>
                </a:solidFill>
              </a:rPr>
              <a:t>DAGENS UNGE</a:t>
            </a:r>
          </a:p>
          <a:p>
            <a:endParaRPr lang="nb-NO" altLang="nb-NO" sz="5400" b="1" dirty="0">
              <a:solidFill>
                <a:srgbClr val="CC0C25"/>
              </a:solidFill>
            </a:endParaRPr>
          </a:p>
          <a:p>
            <a:r>
              <a:rPr lang="nb-NO" altLang="nb-NO" sz="5400" b="1" dirty="0">
                <a:solidFill>
                  <a:srgbClr val="CC0C25"/>
                </a:solidFill>
              </a:rPr>
              <a:t>MORGENDAGENS</a:t>
            </a:r>
          </a:p>
          <a:p>
            <a:endParaRPr lang="nb-NO" altLang="nb-NO" sz="5400" b="1" dirty="0">
              <a:solidFill>
                <a:srgbClr val="CC0C25"/>
              </a:solidFill>
            </a:endParaRPr>
          </a:p>
          <a:p>
            <a:r>
              <a:rPr lang="nb-NO" altLang="nb-NO" sz="5400" b="1" dirty="0">
                <a:solidFill>
                  <a:srgbClr val="CC0C25"/>
                </a:solidFill>
              </a:rPr>
              <a:t>ANSATTE</a:t>
            </a:r>
          </a:p>
        </p:txBody>
      </p:sp>
    </p:spTree>
    <p:extLst>
      <p:ext uri="{BB962C8B-B14F-4D97-AF65-F5344CB8AC3E}">
        <p14:creationId xmlns:p14="http://schemas.microsoft.com/office/powerpoint/2010/main" val="189687886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lstStyle/>
          <a:p>
            <a:pPr marL="0" indent="0">
              <a:buNone/>
            </a:pPr>
            <a:r>
              <a:rPr lang="nb-NO" b="1" dirty="0"/>
              <a:t>HVA GJØR POLITIET FOR Å OPPRETTHOLDE/HÅNDHEVE FORBUDET?</a:t>
            </a:r>
          </a:p>
          <a:p>
            <a:endParaRPr lang="nb-NO" dirty="0"/>
          </a:p>
        </p:txBody>
      </p:sp>
    </p:spTree>
    <p:extLst>
      <p:ext uri="{BB962C8B-B14F-4D97-AF65-F5344CB8AC3E}">
        <p14:creationId xmlns:p14="http://schemas.microsoft.com/office/powerpoint/2010/main" val="249051013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leois\Pictures\12111972_1101370369873667_7931125016376283288_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908720"/>
            <a:ext cx="8012108" cy="5641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2406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107504" y="188640"/>
            <a:ext cx="8856984" cy="6480720"/>
          </a:xfrm>
        </p:spPr>
        <p:txBody>
          <a:bodyPr>
            <a:normAutofit fontScale="47500" lnSpcReduction="20000"/>
          </a:bodyPr>
          <a:lstStyle/>
          <a:p>
            <a:r>
              <a:rPr lang="nb-NO" sz="5900" b="1" dirty="0" smtClean="0">
                <a:solidFill>
                  <a:schemeClr val="tx1"/>
                </a:solidFill>
              </a:rPr>
              <a:t>Høyt under taket på PHS</a:t>
            </a:r>
          </a:p>
          <a:p>
            <a:endParaRPr lang="nb-NO" b="1" dirty="0"/>
          </a:p>
          <a:p>
            <a:endParaRPr lang="nb-NO" b="1" dirty="0" smtClean="0"/>
          </a:p>
          <a:p>
            <a:endParaRPr lang="nb-NO" b="1" dirty="0" smtClean="0"/>
          </a:p>
          <a:p>
            <a:r>
              <a:rPr lang="nb-NO" dirty="0" smtClean="0">
                <a:solidFill>
                  <a:schemeClr val="tx1"/>
                </a:solidFill>
              </a:rPr>
              <a:t>Vi så i oktober at ansatte ved Politihøgskolen (PHS) ved tre ulike anledninger bidro i samfunnsdebatten med rene politifaglige argumenter. </a:t>
            </a:r>
          </a:p>
          <a:p>
            <a:pPr algn="l"/>
            <a:r>
              <a:rPr lang="nb-NO" dirty="0" smtClean="0"/>
              <a:t>Professor Tor-Geir Myhrer presenterte i </a:t>
            </a:r>
            <a:r>
              <a:rPr lang="nb-NO" dirty="0" smtClean="0">
                <a:hlinkClick r:id="rId2"/>
              </a:rPr>
              <a:t>kronikken «Bomskudd om politiskudd»</a:t>
            </a:r>
            <a:r>
              <a:rPr lang="nb-NO" dirty="0" smtClean="0"/>
              <a:t> fakta knyttet til politiets vådeskudd, og viste til at de fleste av de som blir kalt vådeskudd, skjedde i forbindelse med nedspenning av våpen i ufarlig retning. Med 1,2 millioner nedspenninger av politivåpen per oktober i år, viste han at sannsynligheten var 0,000016 prosent for at et vådeskudd skulle bli avfyrt.  Til sammenligning var sannsynligheten for å bli involvert i en trafikkulykke 0,002 prosent for hver 10.000 kjørte kilometer, skrev PHS-professoren. </a:t>
            </a:r>
          </a:p>
          <a:p>
            <a:endParaRPr lang="nb-NO" dirty="0" smtClean="0"/>
          </a:p>
          <a:p>
            <a:pPr algn="l"/>
            <a:r>
              <a:rPr lang="nb-NO" dirty="0" smtClean="0"/>
              <a:t>Noen dager senere </a:t>
            </a:r>
            <a:r>
              <a:rPr lang="nb-NO" dirty="0" smtClean="0">
                <a:hlinkClick r:id="rId3"/>
              </a:rPr>
              <a:t>sto seksjonssjef Eirik Rosø frem</a:t>
            </a:r>
            <a:r>
              <a:rPr lang="nb-NO" dirty="0" smtClean="0"/>
              <a:t>, også han fra PHS, og fortalte at han fra sin rolle ved operativ seksjon ikke hadde anbefalt den nye bevæpningsmodellen som Politidirektoratet (POD) lanserte. Vi har sjelden sett politifaglige argumenter fremført på denne måten av ledende fagpersoner i politiet tidligere. </a:t>
            </a:r>
          </a:p>
          <a:p>
            <a:endParaRPr lang="nb-NO" dirty="0" smtClean="0"/>
          </a:p>
          <a:p>
            <a:pPr algn="l"/>
            <a:r>
              <a:rPr lang="nb-NO" dirty="0" smtClean="0"/>
              <a:t>I Politiforum </a:t>
            </a:r>
            <a:r>
              <a:rPr lang="nb-NO" dirty="0" smtClean="0">
                <a:hlinkClick r:id="rId4"/>
              </a:rPr>
              <a:t>tar også tidligere sjef i Beredskapstroppen Anders </a:t>
            </a:r>
            <a:r>
              <a:rPr lang="nb-NO" dirty="0" err="1" smtClean="0">
                <a:hlinkClick r:id="rId4"/>
              </a:rPr>
              <a:t>Snortheimsmoen</a:t>
            </a:r>
            <a:r>
              <a:rPr lang="nb-NO" dirty="0" smtClean="0">
                <a:hlinkClick r:id="rId4"/>
              </a:rPr>
              <a:t> bladet fra munnen</a:t>
            </a:r>
            <a:r>
              <a:rPr lang="nb-NO" dirty="0" smtClean="0"/>
              <a:t>. Nå er også han ansatt ved Politihøgskolen. Han beklager at politifaglige argumenter ikke når fram til Justisdepartementet. </a:t>
            </a:r>
            <a:r>
              <a:rPr lang="nb-NO" dirty="0" err="1" smtClean="0"/>
              <a:t>Snortheimsmoen</a:t>
            </a:r>
            <a:r>
              <a:rPr lang="nb-NO" dirty="0" smtClean="0"/>
              <a:t> mener å kunne se at POD lot sine politifaglige råd til politisk nivå bli farget av politisk debatt og forventninger, og tar et kraftig oppgjør med det. </a:t>
            </a:r>
          </a:p>
          <a:p>
            <a:endParaRPr lang="nb-NO" dirty="0" smtClean="0"/>
          </a:p>
          <a:p>
            <a:r>
              <a:rPr lang="nb-NO" b="1" dirty="0" smtClean="0">
                <a:solidFill>
                  <a:srgbClr val="FF0000"/>
                </a:solidFill>
              </a:rPr>
              <a:t>Fra denne spalten vil vi gi honnør til rektor Nina Skarpenes på PHS, som gir takhøyde nok til at ansatte føler de kan stå fram med sine faglige argumenter. Dette er i tråd med den åpenhet det skal være i politiet. En åpenhet mange politiansatte føler de ikke ta del i. </a:t>
            </a:r>
          </a:p>
          <a:p>
            <a:endParaRPr lang="nb-NO" b="1" dirty="0">
              <a:solidFill>
                <a:srgbClr val="FF0000"/>
              </a:solidFill>
            </a:endParaRPr>
          </a:p>
          <a:p>
            <a:endParaRPr lang="nb-NO" b="1" dirty="0" smtClean="0">
              <a:solidFill>
                <a:srgbClr val="FF0000"/>
              </a:solidFill>
            </a:endParaRPr>
          </a:p>
          <a:p>
            <a:pPr algn="r"/>
            <a:r>
              <a:rPr lang="nb-NO" b="1" dirty="0" smtClean="0">
                <a:solidFill>
                  <a:schemeClr val="tx1"/>
                </a:solidFill>
              </a:rPr>
              <a:t>Politiforum</a:t>
            </a:r>
          </a:p>
        </p:txBody>
      </p:sp>
    </p:spTree>
    <p:extLst>
      <p:ext uri="{BB962C8B-B14F-4D97-AF65-F5344CB8AC3E}">
        <p14:creationId xmlns:p14="http://schemas.microsoft.com/office/powerpoint/2010/main" val="19023746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Text Box 2"/>
          <p:cNvSpPr txBox="1">
            <a:spLocks noChangeArrowheads="1"/>
          </p:cNvSpPr>
          <p:nvPr/>
        </p:nvSpPr>
        <p:spPr bwMode="auto">
          <a:xfrm>
            <a:off x="179512" y="1081088"/>
            <a:ext cx="8964488"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nb-NO" altLang="nb-NO" sz="2400" b="1" dirty="0">
                <a:solidFill>
                  <a:srgbClr val="CC0C25"/>
                </a:solidFill>
              </a:rPr>
              <a:t>BEKJEMPELSE AV NARKOTIKAMISBRUK MÅ BASERES </a:t>
            </a:r>
          </a:p>
          <a:p>
            <a:r>
              <a:rPr lang="nb-NO" altLang="nb-NO" sz="2400" b="1" dirty="0">
                <a:solidFill>
                  <a:srgbClr val="CC0C25"/>
                </a:solidFill>
              </a:rPr>
              <a:t>PÅ FLERE TILTAK</a:t>
            </a:r>
          </a:p>
          <a:p>
            <a:r>
              <a:rPr lang="nb-NO" altLang="nb-NO" sz="2400" b="1" dirty="0">
                <a:solidFill>
                  <a:srgbClr val="CC0C25"/>
                </a:solidFill>
              </a:rPr>
              <a:t>ENN PÅGRIPELSE OG IRETTEFØRING.</a:t>
            </a:r>
          </a:p>
          <a:p>
            <a:endParaRPr lang="nb-NO" altLang="nb-NO" sz="2400" b="1" dirty="0">
              <a:solidFill>
                <a:srgbClr val="CC0C25"/>
              </a:solidFill>
            </a:endParaRPr>
          </a:p>
          <a:p>
            <a:endParaRPr lang="nb-NO" altLang="nb-NO" sz="2400" b="1" dirty="0">
              <a:solidFill>
                <a:srgbClr val="CC0C25"/>
              </a:solidFill>
            </a:endParaRPr>
          </a:p>
          <a:p>
            <a:r>
              <a:rPr lang="nb-NO" altLang="nb-NO" sz="2400" b="1" dirty="0">
                <a:solidFill>
                  <a:srgbClr val="CC0C25"/>
                </a:solidFill>
              </a:rPr>
              <a:t>I EN ERKJENNELSE AV AT PROBLEMET IKKE ER NARKOTIKA ALENE, </a:t>
            </a:r>
          </a:p>
          <a:p>
            <a:r>
              <a:rPr lang="nb-NO" altLang="nb-NO" sz="2400" b="1" dirty="0">
                <a:solidFill>
                  <a:srgbClr val="CC0C25"/>
                </a:solidFill>
              </a:rPr>
              <a:t>MEN DEN GENERELLE RUSKULTUREN I SAMFUNNET, </a:t>
            </a:r>
          </a:p>
          <a:p>
            <a:r>
              <a:rPr lang="nb-NO" altLang="nb-NO" sz="2400" b="1" dirty="0">
                <a:solidFill>
                  <a:srgbClr val="CC0C25"/>
                </a:solidFill>
              </a:rPr>
              <a:t>ER POLITIET AVHENGIG AV ET </a:t>
            </a:r>
          </a:p>
          <a:p>
            <a:r>
              <a:rPr lang="nb-NO" altLang="nb-NO" sz="2400" b="1" dirty="0">
                <a:solidFill>
                  <a:srgbClr val="CC0C25"/>
                </a:solidFill>
              </a:rPr>
              <a:t>HELHETLIG OG NÆRT SAMARBEID MED BÅDE </a:t>
            </a:r>
          </a:p>
          <a:p>
            <a:r>
              <a:rPr lang="nb-NO" altLang="nb-NO" sz="2400" b="1" dirty="0">
                <a:solidFill>
                  <a:srgbClr val="CC0C25"/>
                </a:solidFill>
              </a:rPr>
              <a:t>OFFENTLIGE OG PRIVATE AKTØRER.</a:t>
            </a:r>
          </a:p>
        </p:txBody>
      </p:sp>
    </p:spTree>
    <p:extLst>
      <p:ext uri="{BB962C8B-B14F-4D97-AF65-F5344CB8AC3E}">
        <p14:creationId xmlns:p14="http://schemas.microsoft.com/office/powerpoint/2010/main" val="159885433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279160" y="1031215"/>
            <a:ext cx="3257088" cy="861774"/>
          </a:xfrm>
          <a:prstGeom prst="rect">
            <a:avLst/>
          </a:prstGeom>
          <a:noFill/>
        </p:spPr>
        <p:txBody>
          <a:bodyPr wrap="square" rtlCol="0">
            <a:spAutoFit/>
          </a:bodyPr>
          <a:lstStyle/>
          <a:p>
            <a:endParaRPr lang="nb-NO" dirty="0" smtClean="0"/>
          </a:p>
          <a:p>
            <a:r>
              <a:rPr lang="nb-NO" sz="3200" b="1" dirty="0" smtClean="0"/>
              <a:t>FOREBYGGING</a:t>
            </a:r>
            <a:endParaRPr lang="nb-NO" sz="3200" b="1" dirty="0"/>
          </a:p>
        </p:txBody>
      </p:sp>
      <p:cxnSp>
        <p:nvCxnSpPr>
          <p:cNvPr id="9" name="Rett linje 8"/>
          <p:cNvCxnSpPr/>
          <p:nvPr/>
        </p:nvCxnSpPr>
        <p:spPr>
          <a:xfrm>
            <a:off x="1907704" y="1844824"/>
            <a:ext cx="1152128" cy="1368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Rett linje 10"/>
          <p:cNvCxnSpPr/>
          <p:nvPr/>
        </p:nvCxnSpPr>
        <p:spPr>
          <a:xfrm>
            <a:off x="3059832" y="3212976"/>
            <a:ext cx="0" cy="201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ett linje 12"/>
          <p:cNvCxnSpPr/>
          <p:nvPr/>
        </p:nvCxnSpPr>
        <p:spPr>
          <a:xfrm flipH="1">
            <a:off x="5436096" y="1700808"/>
            <a:ext cx="1152128" cy="15121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Rett linje 14"/>
          <p:cNvCxnSpPr/>
          <p:nvPr/>
        </p:nvCxnSpPr>
        <p:spPr>
          <a:xfrm>
            <a:off x="5436096" y="3212976"/>
            <a:ext cx="0" cy="2016224"/>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kstSylinder 15"/>
          <p:cNvSpPr txBox="1"/>
          <p:nvPr/>
        </p:nvSpPr>
        <p:spPr>
          <a:xfrm>
            <a:off x="5458936" y="1266994"/>
            <a:ext cx="3021981" cy="584775"/>
          </a:xfrm>
          <a:prstGeom prst="rect">
            <a:avLst/>
          </a:prstGeom>
          <a:noFill/>
        </p:spPr>
        <p:txBody>
          <a:bodyPr wrap="none" rtlCol="0">
            <a:spAutoFit/>
          </a:bodyPr>
          <a:lstStyle/>
          <a:p>
            <a:r>
              <a:rPr lang="nb-NO" sz="3200" b="1" dirty="0" smtClean="0"/>
              <a:t>REHABILITERING</a:t>
            </a:r>
            <a:endParaRPr lang="nb-NO" sz="3200" b="1" dirty="0"/>
          </a:p>
        </p:txBody>
      </p:sp>
      <p:sp>
        <p:nvSpPr>
          <p:cNvPr id="18" name="TekstSylinder 17"/>
          <p:cNvSpPr txBox="1"/>
          <p:nvPr/>
        </p:nvSpPr>
        <p:spPr>
          <a:xfrm>
            <a:off x="3347864" y="3717032"/>
            <a:ext cx="1872208" cy="584775"/>
          </a:xfrm>
          <a:prstGeom prst="rect">
            <a:avLst/>
          </a:prstGeom>
          <a:noFill/>
        </p:spPr>
        <p:txBody>
          <a:bodyPr wrap="square" rtlCol="0">
            <a:spAutoFit/>
          </a:bodyPr>
          <a:lstStyle/>
          <a:p>
            <a:pPr algn="ctr"/>
            <a:r>
              <a:rPr lang="nb-NO" sz="3200" b="1" dirty="0" smtClean="0"/>
              <a:t>STRAFF</a:t>
            </a:r>
            <a:endParaRPr lang="nb-NO" sz="3200" b="1" dirty="0"/>
          </a:p>
        </p:txBody>
      </p:sp>
      <p:sp>
        <p:nvSpPr>
          <p:cNvPr id="19" name="Ellipse 18"/>
          <p:cNvSpPr/>
          <p:nvPr/>
        </p:nvSpPr>
        <p:spPr>
          <a:xfrm>
            <a:off x="1187624" y="2456892"/>
            <a:ext cx="2808312" cy="900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smtClean="0"/>
              <a:t>FLERFAGLIG</a:t>
            </a:r>
          </a:p>
          <a:p>
            <a:pPr algn="ctr"/>
            <a:r>
              <a:rPr lang="nb-NO" dirty="0" smtClean="0"/>
              <a:t>SAMHANDLENDE</a:t>
            </a:r>
            <a:endParaRPr lang="nb-NO" dirty="0"/>
          </a:p>
        </p:txBody>
      </p:sp>
      <p:sp>
        <p:nvSpPr>
          <p:cNvPr id="20" name="Ellipse 19"/>
          <p:cNvSpPr/>
          <p:nvPr/>
        </p:nvSpPr>
        <p:spPr>
          <a:xfrm>
            <a:off x="4932040" y="2468234"/>
            <a:ext cx="2592288" cy="8887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smtClean="0"/>
              <a:t>FLERFAGLIG</a:t>
            </a:r>
          </a:p>
          <a:p>
            <a:pPr algn="ctr"/>
            <a:r>
              <a:rPr lang="nb-NO" dirty="0" smtClean="0"/>
              <a:t>SAMHANDLENDE</a:t>
            </a:r>
            <a:endParaRPr lang="nb-NO" dirty="0"/>
          </a:p>
        </p:txBody>
      </p:sp>
      <p:sp>
        <p:nvSpPr>
          <p:cNvPr id="21" name="Ellipse 20"/>
          <p:cNvSpPr/>
          <p:nvPr/>
        </p:nvSpPr>
        <p:spPr>
          <a:xfrm>
            <a:off x="1547664" y="4725144"/>
            <a:ext cx="5688632"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smtClean="0"/>
              <a:t>FLERFAGLIG</a:t>
            </a:r>
          </a:p>
          <a:p>
            <a:pPr algn="ctr"/>
            <a:r>
              <a:rPr lang="nb-NO" dirty="0" smtClean="0"/>
              <a:t>SAMHANDLENDE</a:t>
            </a:r>
            <a:endParaRPr lang="nb-NO" dirty="0"/>
          </a:p>
        </p:txBody>
      </p:sp>
    </p:spTree>
    <p:extLst>
      <p:ext uri="{BB962C8B-B14F-4D97-AF65-F5344CB8AC3E}">
        <p14:creationId xmlns:p14="http://schemas.microsoft.com/office/powerpoint/2010/main" val="403731941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b="1" dirty="0" smtClean="0"/>
              <a:t>DEBUTALDER ALKOHOL</a:t>
            </a:r>
            <a:r>
              <a:rPr lang="nb-NO" sz="1800" dirty="0" smtClean="0"/>
              <a:t/>
            </a:r>
            <a:br>
              <a:rPr lang="nb-NO" sz="1800" dirty="0" smtClean="0"/>
            </a:br>
            <a:r>
              <a:rPr lang="nb-NO" sz="1800" b="1" dirty="0" smtClean="0"/>
              <a:t>hvor mye </a:t>
            </a:r>
            <a:r>
              <a:rPr lang="nb-NO" sz="1800" b="1" dirty="0"/>
              <a:t>d</a:t>
            </a:r>
            <a:r>
              <a:rPr lang="nb-NO" sz="1800" b="1" dirty="0" smtClean="0"/>
              <a:t>rikker de når de er 19 år </a:t>
            </a:r>
            <a:endParaRPr lang="nb-NO" b="1" dirty="0"/>
          </a:p>
        </p:txBody>
      </p:sp>
      <p:sp>
        <p:nvSpPr>
          <p:cNvPr id="3" name="Plassholder for innhold 2"/>
          <p:cNvSpPr>
            <a:spLocks noGrp="1"/>
          </p:cNvSpPr>
          <p:nvPr>
            <p:ph idx="1"/>
          </p:nvPr>
        </p:nvSpPr>
        <p:spPr/>
        <p:txBody>
          <a:bodyPr>
            <a:normAutofit/>
          </a:bodyPr>
          <a:lstStyle/>
          <a:p>
            <a:r>
              <a:rPr lang="nb-NO" dirty="0" smtClean="0"/>
              <a:t>13 år eller yngre		14,4 liter</a:t>
            </a:r>
          </a:p>
          <a:p>
            <a:r>
              <a:rPr lang="nb-NO" dirty="0" smtClean="0"/>
              <a:t>14 år				  9,8 liter</a:t>
            </a:r>
          </a:p>
          <a:p>
            <a:r>
              <a:rPr lang="nb-NO" dirty="0" smtClean="0"/>
              <a:t>15 år				  5,7 liter</a:t>
            </a:r>
          </a:p>
          <a:p>
            <a:r>
              <a:rPr lang="nb-NO" dirty="0" smtClean="0"/>
              <a:t>16 år				  5,4 liter</a:t>
            </a:r>
          </a:p>
          <a:p>
            <a:r>
              <a:rPr lang="nb-NO" dirty="0" smtClean="0"/>
              <a:t>17 år				  4,3 liter</a:t>
            </a:r>
          </a:p>
          <a:p>
            <a:r>
              <a:rPr lang="nb-NO" dirty="0" smtClean="0"/>
              <a:t>18 år				  3,0 liter</a:t>
            </a:r>
          </a:p>
          <a:p>
            <a:pPr marL="0" indent="0">
              <a:buNone/>
            </a:pPr>
            <a:endParaRPr lang="nb-NO" dirty="0"/>
          </a:p>
          <a:p>
            <a:pPr marL="0" indent="0">
              <a:buNone/>
            </a:pPr>
            <a:r>
              <a:rPr lang="nb-NO" sz="1800" b="1" dirty="0" smtClean="0"/>
              <a:t>14,4 liter alkohol = 936 flasker øl/187 helflasker vin 50 helflasker brennevin</a:t>
            </a:r>
            <a:endParaRPr lang="nb-NO" sz="1800" b="1" dirty="0"/>
          </a:p>
        </p:txBody>
      </p:sp>
    </p:spTree>
    <p:extLst>
      <p:ext uri="{BB962C8B-B14F-4D97-AF65-F5344CB8AC3E}">
        <p14:creationId xmlns:p14="http://schemas.microsoft.com/office/powerpoint/2010/main" val="25264197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Plassholder for innhold 2"/>
          <p:cNvSpPr>
            <a:spLocks noGrp="1"/>
          </p:cNvSpPr>
          <p:nvPr>
            <p:ph idx="1"/>
          </p:nvPr>
        </p:nvSpPr>
        <p:spPr>
          <a:xfrm>
            <a:off x="258763" y="260350"/>
            <a:ext cx="8856662" cy="6408738"/>
          </a:xfrm>
        </p:spPr>
        <p:txBody>
          <a:bodyPr/>
          <a:lstStyle/>
          <a:p>
            <a:pPr marL="0" indent="0" algn="ctr">
              <a:buFontTx/>
              <a:buNone/>
            </a:pPr>
            <a:endParaRPr lang="nb-NO" altLang="nb-NO" sz="5400" b="1" smtClean="0">
              <a:solidFill>
                <a:srgbClr val="FF0000"/>
              </a:solidFill>
            </a:endParaRPr>
          </a:p>
          <a:p>
            <a:pPr marL="0" indent="0" algn="ctr">
              <a:buFontTx/>
              <a:buNone/>
            </a:pPr>
            <a:r>
              <a:rPr lang="nb-NO" altLang="nb-NO" sz="4000" b="1" smtClean="0"/>
              <a:t>Argument;</a:t>
            </a:r>
          </a:p>
          <a:p>
            <a:pPr marL="0" indent="0" algn="ctr">
              <a:buFontTx/>
              <a:buNone/>
            </a:pPr>
            <a:endParaRPr lang="nb-NO" altLang="nb-NO" sz="1800" b="1" smtClean="0"/>
          </a:p>
          <a:p>
            <a:pPr marL="0" indent="0" algn="ctr">
              <a:buFontTx/>
              <a:buNone/>
            </a:pPr>
            <a:endParaRPr lang="nb-NO" altLang="nb-NO" sz="1800" b="1" smtClean="0"/>
          </a:p>
          <a:p>
            <a:pPr marL="0" indent="0" algn="ctr">
              <a:buFontTx/>
              <a:buNone/>
            </a:pPr>
            <a:r>
              <a:rPr lang="nb-NO" altLang="nb-NO" sz="5400" b="1" smtClean="0">
                <a:solidFill>
                  <a:srgbClr val="FF0000"/>
                </a:solidFill>
              </a:rPr>
              <a:t>Det er ikke farligere enn alkohol</a:t>
            </a:r>
          </a:p>
        </p:txBody>
      </p:sp>
    </p:spTree>
    <p:extLst>
      <p:ext uri="{BB962C8B-B14F-4D97-AF65-F5344CB8AC3E}">
        <p14:creationId xmlns:p14="http://schemas.microsoft.com/office/powerpoint/2010/main" val="38403912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25003" y="116632"/>
            <a:ext cx="8785225" cy="6553200"/>
          </a:xfrm>
        </p:spPr>
        <p:txBody>
          <a:bodyPr>
            <a:normAutofit fontScale="85000" lnSpcReduction="20000"/>
          </a:bodyPr>
          <a:lstStyle/>
          <a:p>
            <a:pPr marL="0" indent="0" algn="ctr">
              <a:buFontTx/>
              <a:buNone/>
              <a:defRPr/>
            </a:pPr>
            <a:r>
              <a:rPr lang="nb-NO" b="1" dirty="0" smtClean="0"/>
              <a:t>DE VANLIGSTE DØDSÅRSAKENE I VERDEN.</a:t>
            </a:r>
          </a:p>
          <a:p>
            <a:pPr marL="0" indent="0">
              <a:buFontTx/>
              <a:buNone/>
              <a:defRPr/>
            </a:pPr>
            <a:endParaRPr lang="nb-NO" sz="1600" dirty="0"/>
          </a:p>
          <a:p>
            <a:pPr marL="0" indent="0" algn="ctr">
              <a:buFontTx/>
              <a:buNone/>
              <a:defRPr/>
            </a:pPr>
            <a:r>
              <a:rPr lang="nb-NO" sz="1600" b="1" dirty="0" smtClean="0"/>
              <a:t>Nummer 1. </a:t>
            </a:r>
          </a:p>
          <a:p>
            <a:pPr marL="0" indent="0" algn="ctr">
              <a:buFontTx/>
              <a:buNone/>
              <a:defRPr/>
            </a:pPr>
            <a:endParaRPr lang="nb-NO" sz="1600" b="1" dirty="0" smtClean="0"/>
          </a:p>
          <a:p>
            <a:pPr marL="0" indent="0" algn="ctr">
              <a:buFontTx/>
              <a:buNone/>
              <a:defRPr/>
            </a:pPr>
            <a:r>
              <a:rPr lang="nb-NO" sz="1600" dirty="0" smtClean="0"/>
              <a:t>På </a:t>
            </a:r>
            <a:r>
              <a:rPr lang="nb-NO" sz="1600" dirty="0"/>
              <a:t>verdensbasis døde 9,4 millioner som en konsekvens av høyt blodtrykk i 2010.</a:t>
            </a:r>
            <a:br>
              <a:rPr lang="nb-NO" sz="1600" dirty="0"/>
            </a:br>
            <a:r>
              <a:rPr lang="nb-NO" sz="1600" dirty="0"/>
              <a:t/>
            </a:r>
            <a:br>
              <a:rPr lang="nb-NO" sz="1600" dirty="0"/>
            </a:br>
            <a:r>
              <a:rPr lang="nb-NO" sz="1600" b="1" dirty="0" smtClean="0"/>
              <a:t>Nummer 2.</a:t>
            </a:r>
          </a:p>
          <a:p>
            <a:pPr marL="0" indent="0" algn="ctr">
              <a:buFontTx/>
              <a:buNone/>
              <a:defRPr/>
            </a:pPr>
            <a:endParaRPr lang="nb-NO" sz="1600" b="1" dirty="0" smtClean="0"/>
          </a:p>
          <a:p>
            <a:pPr marL="0" indent="0" algn="ctr">
              <a:buFontTx/>
              <a:buNone/>
              <a:defRPr/>
            </a:pPr>
            <a:r>
              <a:rPr lang="nb-NO" sz="1600" dirty="0" smtClean="0"/>
              <a:t>Røyking. (Røyking </a:t>
            </a:r>
            <a:r>
              <a:rPr lang="nb-NO" sz="1600" dirty="0"/>
              <a:t>tilskrives 6,3 millioner dødsfall, særlig i Vest-Europa og Nord-Amerika</a:t>
            </a:r>
            <a:r>
              <a:rPr lang="nb-NO" sz="1600" dirty="0" smtClean="0"/>
              <a:t>.)</a:t>
            </a:r>
          </a:p>
          <a:p>
            <a:pPr marL="0" indent="0">
              <a:buFontTx/>
              <a:buNone/>
              <a:defRPr/>
            </a:pPr>
            <a:endParaRPr lang="nb-NO" sz="1600" dirty="0"/>
          </a:p>
          <a:p>
            <a:pPr marL="0" indent="0" algn="ctr">
              <a:buFontTx/>
              <a:buNone/>
              <a:defRPr/>
            </a:pPr>
            <a:r>
              <a:rPr lang="nb-NO" sz="1600" b="1" dirty="0" smtClean="0"/>
              <a:t>Nummer 3. </a:t>
            </a:r>
          </a:p>
          <a:p>
            <a:pPr marL="0" indent="0" algn="ctr">
              <a:buFontTx/>
              <a:buNone/>
              <a:defRPr/>
            </a:pPr>
            <a:endParaRPr lang="nb-NO" sz="1600" b="1" dirty="0" smtClean="0"/>
          </a:p>
          <a:p>
            <a:pPr marL="0" indent="0" algn="ctr">
              <a:buFontTx/>
              <a:buNone/>
              <a:defRPr/>
            </a:pPr>
            <a:r>
              <a:rPr lang="nb-NO" sz="1600" dirty="0" smtClean="0"/>
              <a:t>Alkoholkonsum. </a:t>
            </a:r>
            <a:r>
              <a:rPr lang="nb-NO" sz="1600" dirty="0"/>
              <a:t>For alkoholbruk viser regnskapet rundt </a:t>
            </a:r>
            <a:r>
              <a:rPr lang="nb-NO" sz="1600" dirty="0" smtClean="0"/>
              <a:t>7,5 </a:t>
            </a:r>
            <a:r>
              <a:rPr lang="nb-NO" sz="1600" dirty="0"/>
              <a:t>millioner, spesielt i Øst-Europa, Latin-Amerika og land i Afrika sør for Sahara</a:t>
            </a:r>
            <a:r>
              <a:rPr lang="nb-NO" sz="1600" dirty="0" smtClean="0"/>
              <a:t>. </a:t>
            </a:r>
          </a:p>
          <a:p>
            <a:pPr marL="0" indent="0">
              <a:buFontTx/>
              <a:buNone/>
              <a:defRPr/>
            </a:pPr>
            <a:endParaRPr lang="nb-NO" sz="1600" dirty="0"/>
          </a:p>
          <a:p>
            <a:pPr marL="0" indent="0" algn="ctr">
              <a:buFontTx/>
              <a:buNone/>
              <a:defRPr/>
            </a:pPr>
            <a:endParaRPr lang="nb-NO" sz="1600" b="1" dirty="0" smtClean="0">
              <a:solidFill>
                <a:schemeClr val="accent1"/>
              </a:solidFill>
            </a:endParaRPr>
          </a:p>
          <a:p>
            <a:pPr marL="0" indent="0" algn="ctr">
              <a:buFontTx/>
              <a:buNone/>
              <a:defRPr/>
            </a:pPr>
            <a:r>
              <a:rPr lang="nb-NO" sz="1600" b="1" dirty="0" smtClean="0">
                <a:solidFill>
                  <a:schemeClr val="accent1"/>
                </a:solidFill>
              </a:rPr>
              <a:t>Som en digresjon er det registrert  at ca. 200 000 dør av narkotika (store mørketall)</a:t>
            </a:r>
          </a:p>
          <a:p>
            <a:pPr marL="0" indent="0" algn="ctr">
              <a:buFontTx/>
              <a:buNone/>
              <a:defRPr/>
            </a:pPr>
            <a:endParaRPr lang="nb-NO" sz="1600" dirty="0"/>
          </a:p>
          <a:p>
            <a:pPr marL="0" indent="0" algn="ctr">
              <a:buFontTx/>
              <a:buNone/>
              <a:defRPr/>
            </a:pPr>
            <a:endParaRPr lang="nb-NO" sz="1600" dirty="0"/>
          </a:p>
          <a:p>
            <a:pPr marL="0" indent="0">
              <a:buFontTx/>
              <a:buNone/>
              <a:defRPr/>
            </a:pPr>
            <a:endParaRPr lang="nb-NO" sz="1600" dirty="0" smtClean="0"/>
          </a:p>
          <a:p>
            <a:pPr marL="0" indent="0">
              <a:buFontTx/>
              <a:buNone/>
              <a:defRPr/>
            </a:pPr>
            <a:r>
              <a:rPr lang="nb-NO" sz="2800" b="1" dirty="0" smtClean="0">
                <a:solidFill>
                  <a:srgbClr val="FF0000"/>
                </a:solidFill>
              </a:rPr>
              <a:t>Røyking </a:t>
            </a:r>
            <a:r>
              <a:rPr lang="nb-NO" sz="2800" b="1" dirty="0">
                <a:solidFill>
                  <a:srgbClr val="FF0000"/>
                </a:solidFill>
              </a:rPr>
              <a:t>og alkoholkonsum de siste to tiårene gått forbi hungersnød blant barn, og inntatt 2. og 3. plass på listen over de ledende risikofaktorene</a:t>
            </a:r>
            <a:r>
              <a:rPr lang="nb-NO" sz="2800" b="1" dirty="0" smtClean="0">
                <a:solidFill>
                  <a:srgbClr val="FF0000"/>
                </a:solidFill>
              </a:rPr>
              <a:t>.</a:t>
            </a:r>
            <a:r>
              <a:rPr lang="nb-NO" sz="2800" b="1" dirty="0">
                <a:solidFill>
                  <a:srgbClr val="FF0000"/>
                </a:solidFill>
              </a:rPr>
              <a:t/>
            </a:r>
            <a:br>
              <a:rPr lang="nb-NO" sz="2800" b="1" dirty="0">
                <a:solidFill>
                  <a:srgbClr val="FF0000"/>
                </a:solidFill>
              </a:rPr>
            </a:br>
            <a:r>
              <a:rPr lang="nb-NO" sz="2800" b="1" dirty="0">
                <a:solidFill>
                  <a:srgbClr val="FF0000"/>
                </a:solidFill>
              </a:rPr>
              <a:t/>
            </a:r>
            <a:br>
              <a:rPr lang="nb-NO" sz="2800" b="1" dirty="0">
                <a:solidFill>
                  <a:srgbClr val="FF0000"/>
                </a:solidFill>
              </a:rPr>
            </a:br>
            <a:r>
              <a:rPr lang="nb-NO" sz="1600" dirty="0"/>
              <a:t/>
            </a:r>
            <a:br>
              <a:rPr lang="nb-NO" sz="1600" dirty="0"/>
            </a:br>
            <a:r>
              <a:rPr lang="nb-NO" sz="1600" dirty="0"/>
              <a:t/>
            </a:r>
            <a:br>
              <a:rPr lang="nb-NO" sz="1600" dirty="0"/>
            </a:br>
            <a:endParaRPr lang="nb-NO" sz="1600" dirty="0"/>
          </a:p>
        </p:txBody>
      </p:sp>
      <p:sp>
        <p:nvSpPr>
          <p:cNvPr id="6" name="Halv ramme 5"/>
          <p:cNvSpPr/>
          <p:nvPr/>
        </p:nvSpPr>
        <p:spPr>
          <a:xfrm>
            <a:off x="251520" y="2204864"/>
            <a:ext cx="576064" cy="720080"/>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7" name="L-form 6"/>
          <p:cNvSpPr/>
          <p:nvPr/>
        </p:nvSpPr>
        <p:spPr>
          <a:xfrm>
            <a:off x="251520" y="3861048"/>
            <a:ext cx="576064" cy="432048"/>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Halv ramme 7"/>
          <p:cNvSpPr/>
          <p:nvPr/>
        </p:nvSpPr>
        <p:spPr>
          <a:xfrm rot="10800000">
            <a:off x="8442684" y="3737312"/>
            <a:ext cx="467544" cy="576064"/>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9" name="L-form 8"/>
          <p:cNvSpPr/>
          <p:nvPr/>
        </p:nvSpPr>
        <p:spPr>
          <a:xfrm rot="10800000">
            <a:off x="8442684" y="2204864"/>
            <a:ext cx="504056" cy="626368"/>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0402458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lstStyle/>
          <a:p>
            <a:pPr marL="0" indent="0" algn="ctr">
              <a:buNone/>
            </a:pPr>
            <a:r>
              <a:rPr lang="nb-NO" dirty="0"/>
              <a:t>200 000 dør av narkotika</a:t>
            </a:r>
          </a:p>
          <a:p>
            <a:endParaRPr lang="nb-NO" dirty="0"/>
          </a:p>
        </p:txBody>
      </p:sp>
    </p:spTree>
    <p:extLst>
      <p:ext uri="{BB962C8B-B14F-4D97-AF65-F5344CB8AC3E}">
        <p14:creationId xmlns:p14="http://schemas.microsoft.com/office/powerpoint/2010/main" val="44387531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r>
              <a:rPr lang="nb-NO" altLang="nb-NO"/>
              <a:t>Dagens situasjon</a:t>
            </a:r>
          </a:p>
        </p:txBody>
      </p:sp>
      <p:sp>
        <p:nvSpPr>
          <p:cNvPr id="287747" name="Rectangle 3"/>
          <p:cNvSpPr>
            <a:spLocks noGrp="1" noChangeArrowheads="1"/>
          </p:cNvSpPr>
          <p:nvPr>
            <p:ph type="body" idx="1"/>
          </p:nvPr>
        </p:nvSpPr>
        <p:spPr/>
        <p:txBody>
          <a:bodyPr/>
          <a:lstStyle/>
          <a:p>
            <a:r>
              <a:rPr lang="nb-NO" altLang="nb-NO"/>
              <a:t>NOK NARKOTIKA (Alle typer for de som vil ha, over hele Norge)</a:t>
            </a:r>
          </a:p>
          <a:p>
            <a:r>
              <a:rPr lang="nb-NO" altLang="nb-NO"/>
              <a:t>Utydelige myndighetspersoner (fraværende i debatten både i hjemmene og i samfunnet ellers)</a:t>
            </a:r>
          </a:p>
          <a:p>
            <a:r>
              <a:rPr lang="nb-NO" altLang="nb-NO"/>
              <a:t>Sterk, internasjonal og organisert legaliseringsbevegelse</a:t>
            </a:r>
          </a:p>
        </p:txBody>
      </p:sp>
    </p:spTree>
    <p:extLst>
      <p:ext uri="{BB962C8B-B14F-4D97-AF65-F5344CB8AC3E}">
        <p14:creationId xmlns:p14="http://schemas.microsoft.com/office/powerpoint/2010/main" val="1866047927"/>
      </p:ext>
    </p:extLst>
  </p:cSld>
  <p:clrMapOvr>
    <a:masterClrMapping/>
  </p:clrMapOvr>
  <p:transition xmlns:p14="http://schemas.microsoft.com/office/powerpoint/2010/main">
    <p:zo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287747">
                                            <p:txEl>
                                              <p:pRg st="0" end="0"/>
                                            </p:txEl>
                                          </p:spTgt>
                                        </p:tgtEl>
                                        <p:attrNameLst>
                                          <p:attrName>style.visibility</p:attrName>
                                        </p:attrNameLst>
                                      </p:cBhvr>
                                      <p:to>
                                        <p:strVal val="visible"/>
                                      </p:to>
                                    </p:set>
                                    <p:anim calcmode="lin" valueType="num">
                                      <p:cBhvr>
                                        <p:cTn id="7" dur="500" fill="hold"/>
                                        <p:tgtEl>
                                          <p:spTgt spid="2877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8774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287747">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287747">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287747">
                                            <p:txEl>
                                              <p:pRg st="1" end="1"/>
                                            </p:txEl>
                                          </p:spTgt>
                                        </p:tgtEl>
                                        <p:attrNameLst>
                                          <p:attrName>style.visibility</p:attrName>
                                        </p:attrNameLst>
                                      </p:cBhvr>
                                      <p:to>
                                        <p:strVal val="visible"/>
                                      </p:to>
                                    </p:set>
                                    <p:anim calcmode="lin" valueType="num">
                                      <p:cBhvr>
                                        <p:cTn id="15" dur="500" fill="hold"/>
                                        <p:tgtEl>
                                          <p:spTgt spid="287747">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287747">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287747">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287747">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287747">
                                            <p:txEl>
                                              <p:pRg st="2" end="2"/>
                                            </p:txEl>
                                          </p:spTgt>
                                        </p:tgtEl>
                                        <p:attrNameLst>
                                          <p:attrName>style.visibility</p:attrName>
                                        </p:attrNameLst>
                                      </p:cBhvr>
                                      <p:to>
                                        <p:strVal val="visible"/>
                                      </p:to>
                                    </p:set>
                                    <p:anim calcmode="lin" valueType="num">
                                      <p:cBhvr>
                                        <p:cTn id="23" dur="500" fill="hold"/>
                                        <p:tgtEl>
                                          <p:spTgt spid="287747">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287747">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287747">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287747">
                                            <p:txEl>
                                              <p:pRg st="2" end="2"/>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60" name="Text Box 4"/>
          <p:cNvSpPr txBox="1">
            <a:spLocks noChangeArrowheads="1"/>
          </p:cNvSpPr>
          <p:nvPr/>
        </p:nvSpPr>
        <p:spPr bwMode="auto">
          <a:xfrm>
            <a:off x="0" y="916813"/>
            <a:ext cx="9108504"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nb-NO" altLang="nb-NO" sz="5400" b="1" dirty="0">
                <a:solidFill>
                  <a:srgbClr val="0033CC"/>
                </a:solidFill>
              </a:rPr>
              <a:t>RUSMIDLENES POSISJON I SAMFUNNET KAN </a:t>
            </a:r>
          </a:p>
          <a:p>
            <a:pPr algn="ctr"/>
            <a:r>
              <a:rPr lang="nb-NO" altLang="nb-NO" sz="5400" b="1" dirty="0">
                <a:solidFill>
                  <a:srgbClr val="0033CC"/>
                </a:solidFill>
              </a:rPr>
              <a:t>STYRES AV FLERTALLETS </a:t>
            </a:r>
            <a:endParaRPr lang="nb-NO" altLang="nb-NO" sz="5400" b="1" dirty="0" smtClean="0">
              <a:solidFill>
                <a:srgbClr val="0033CC"/>
              </a:solidFill>
            </a:endParaRPr>
          </a:p>
          <a:p>
            <a:pPr algn="ctr"/>
            <a:r>
              <a:rPr lang="nb-NO" altLang="nb-NO" sz="5400" b="1" dirty="0" smtClean="0">
                <a:solidFill>
                  <a:srgbClr val="0033CC"/>
                </a:solidFill>
              </a:rPr>
              <a:t>MENING </a:t>
            </a:r>
            <a:r>
              <a:rPr lang="nb-NO" altLang="nb-NO" sz="5400" b="1" dirty="0">
                <a:solidFill>
                  <a:srgbClr val="0033CC"/>
                </a:solidFill>
              </a:rPr>
              <a:t>BARE DERSOM FLERTALLET SIER SIN MENING</a:t>
            </a:r>
            <a:r>
              <a:rPr lang="nb-NO" altLang="nb-NO" sz="2800" dirty="0"/>
              <a:t> </a:t>
            </a:r>
          </a:p>
        </p:txBody>
      </p:sp>
    </p:spTree>
    <p:extLst>
      <p:ext uri="{BB962C8B-B14F-4D97-AF65-F5344CB8AC3E}">
        <p14:creationId xmlns:p14="http://schemas.microsoft.com/office/powerpoint/2010/main" val="261183015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866" name="Picture 2" descr="Tuva med ramm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0"/>
            <a:ext cx="46323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941281"/>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890" name="Picture 1026" descr="Skudd i fot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4238" y="6350"/>
            <a:ext cx="4835525" cy="6843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34572"/>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914" name="Picture 1026" descr="Sokrates kopi rett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0"/>
            <a:ext cx="4841875" cy="691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007278"/>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779</TotalTime>
  <Words>1249</Words>
  <Application>Microsoft Macintosh PowerPoint</Application>
  <PresentationFormat>On-screen Show (4:3)</PresentationFormat>
  <Paragraphs>176</Paragraphs>
  <Slides>39</Slides>
  <Notes>1</Notes>
  <HiddenSlides>4</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Office-tema</vt:lpstr>
      <vt:lpstr>PowerPoint Presentation</vt:lpstr>
      <vt:lpstr>Med ”rus” mener man gjerne en følelse av hevet stemningsleie (eufori) eller velvære. </vt:lpstr>
      <vt:lpstr>PowerPoint Presentation</vt:lpstr>
      <vt:lpstr>PowerPoint Presentation</vt:lpstr>
      <vt:lpstr>Dagens situasjon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UNG I OSLO – UNDERSØKELSENE TROLIG REPRESENTATIV FOR UNGDOM I HELE LANDET</vt:lpstr>
      <vt:lpstr>VÅR STREITE UNGDOMSGENERASJON FIKSER ALT – UNNTATT DET VIKTIGSTE</vt:lpstr>
      <vt:lpstr>DET ER IKKE NOE OPPRØR BLANT UNGDOM LENGER</vt:lpstr>
      <vt:lpstr>Det er ikke noe galt med dagens unge,   de er kun et produkt av den verden de har vokst opp i.</vt:lpstr>
      <vt:lpstr>PowerPoint Presentation</vt:lpstr>
      <vt:lpstr>SAMFUNNSDEBATTEN   Bør i større grad fokusere på hva vi kan gjøre for ungdommen, ikke hva vi skal gjøre med dem.</vt:lpstr>
      <vt:lpstr> Forbud er en farlig strategi mot mindre skadelige rusmidler  </vt:lpstr>
      <vt:lpstr>Det er bred enighet blant forskere om at naturlig cannabis er betydelig mindre skadelig enn alkohol. Er det da riktig at vi skal risikere livet til ungdommer for å forhindre bruken? </vt:lpstr>
      <vt:lpstr>Alkohol er farligere enn narkotika sier sosiologiprofessor.</vt:lpstr>
      <vt:lpstr>Politiveteran vil ha lovlig narkotikabruk</vt:lpstr>
      <vt:lpstr>Forskning viser at bruk av alkohol og narkotika bør ses i sammenheng, blant annet fordi tidlig alkoholdebut øker risikoen for bruk av narkotika  Undersøkelser viser dessuten at blandingsmisbruk av flere rusmidler samtidig er mest utbredt blant rusmisbrukerne i Norge. ( Sosial og Helsedirektoratets; Veileder for kommunal rusmiddelpolitisk handlingsplan, april 2006)</vt:lpstr>
      <vt:lpstr>Det er et paradoks at det i Norge er skattefritt å by på alkohol på julebordet, mens arbeidsgivere må skatte av det dersom de sponser sine medarbeidere med trening. </vt:lpstr>
      <vt:lpstr>PowerPoint Presentation</vt:lpstr>
      <vt:lpstr>   Vannløselig/ikke vannløselig.  Hvor gammel er du?/ved inntak Hva inntar du?/kvalitet Hvor ofte inntar du?/frekvens Hvor lenge har du brukt?/Starttidsp. Når inntar du?/arbeid/fri/helg (avstand mellom inntakstidspunkt og jobb)  Tåler du det?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DEBUTALDER ALKOHOL hvor mye drikker de når de er 19 år </vt:lpstr>
      <vt:lpstr>PowerPoint Presentation</vt:lpstr>
      <vt:lpstr>PowerPoint Presentation</vt:lpstr>
    </vt:vector>
  </TitlesOfParts>
  <Company>Politihøgskolen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oleois</dc:creator>
  <cp:lastModifiedBy>Heidi Lyngby</cp:lastModifiedBy>
  <cp:revision>21</cp:revision>
  <dcterms:created xsi:type="dcterms:W3CDTF">2015-11-11T16:49:20Z</dcterms:created>
  <dcterms:modified xsi:type="dcterms:W3CDTF">2015-11-30T23:18:15Z</dcterms:modified>
</cp:coreProperties>
</file>