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322" r:id="rId2"/>
    <p:sldId id="314" r:id="rId3"/>
    <p:sldId id="323" r:id="rId4"/>
    <p:sldId id="280" r:id="rId5"/>
    <p:sldId id="284" r:id="rId6"/>
    <p:sldId id="324" r:id="rId7"/>
    <p:sldId id="325" r:id="rId8"/>
    <p:sldId id="316" r:id="rId9"/>
    <p:sldId id="317" r:id="rId10"/>
    <p:sldId id="281" r:id="rId11"/>
    <p:sldId id="265" r:id="rId12"/>
    <p:sldId id="289" r:id="rId13"/>
    <p:sldId id="266" r:id="rId14"/>
    <p:sldId id="279" r:id="rId15"/>
    <p:sldId id="312" r:id="rId16"/>
    <p:sldId id="283" r:id="rId17"/>
    <p:sldId id="318" r:id="rId18"/>
    <p:sldId id="310" r:id="rId19"/>
    <p:sldId id="311" r:id="rId20"/>
    <p:sldId id="304" r:id="rId21"/>
    <p:sldId id="313" r:id="rId22"/>
    <p:sldId id="305" r:id="rId23"/>
    <p:sldId id="306" r:id="rId24"/>
    <p:sldId id="307" r:id="rId25"/>
    <p:sldId id="290" r:id="rId26"/>
    <p:sldId id="291" r:id="rId27"/>
    <p:sldId id="292" r:id="rId28"/>
    <p:sldId id="293" r:id="rId29"/>
    <p:sldId id="308" r:id="rId30"/>
    <p:sldId id="309" r:id="rId31"/>
    <p:sldId id="286" r:id="rId32"/>
    <p:sldId id="267" r:id="rId33"/>
    <p:sldId id="269" r:id="rId34"/>
    <p:sldId id="270" r:id="rId35"/>
    <p:sldId id="273" r:id="rId36"/>
    <p:sldId id="271" r:id="rId37"/>
    <p:sldId id="272" r:id="rId38"/>
    <p:sldId id="278" r:id="rId39"/>
    <p:sldId id="274" r:id="rId40"/>
    <p:sldId id="275" r:id="rId41"/>
    <p:sldId id="288" r:id="rId42"/>
    <p:sldId id="277" r:id="rId43"/>
    <p:sldId id="276" r:id="rId44"/>
    <p:sldId id="315" r:id="rId45"/>
  </p:sldIdLst>
  <p:sldSz cx="9144000" cy="6858000" type="screen4x3"/>
  <p:notesSz cx="6669088" cy="9928225"/>
  <p:defaultTextStyle>
    <a:defPPr>
      <a:defRPr lang="nb-NO"/>
    </a:defPPr>
    <a:lvl1pPr algn="l" rtl="0" fontAlgn="base">
      <a:spcBef>
        <a:spcPct val="20000"/>
      </a:spcBef>
      <a:spcAft>
        <a:spcPct val="0"/>
      </a:spcAft>
      <a:buClr>
        <a:srgbClr val="86B1DB"/>
      </a:buClr>
      <a:defRPr sz="1400" kern="1200">
        <a:solidFill>
          <a:schemeClr val="tx1"/>
        </a:solidFill>
        <a:latin typeface="Verdana" pitchFamily="34" charset="0"/>
        <a:ea typeface="+mn-ea"/>
        <a:cs typeface="+mn-cs"/>
      </a:defRPr>
    </a:lvl1pPr>
    <a:lvl2pPr marL="457200" algn="l" rtl="0" fontAlgn="base">
      <a:spcBef>
        <a:spcPct val="20000"/>
      </a:spcBef>
      <a:spcAft>
        <a:spcPct val="0"/>
      </a:spcAft>
      <a:buClr>
        <a:srgbClr val="86B1DB"/>
      </a:buClr>
      <a:defRPr sz="1400" kern="1200">
        <a:solidFill>
          <a:schemeClr val="tx1"/>
        </a:solidFill>
        <a:latin typeface="Verdana" pitchFamily="34" charset="0"/>
        <a:ea typeface="+mn-ea"/>
        <a:cs typeface="+mn-cs"/>
      </a:defRPr>
    </a:lvl2pPr>
    <a:lvl3pPr marL="914400" algn="l" rtl="0" fontAlgn="base">
      <a:spcBef>
        <a:spcPct val="20000"/>
      </a:spcBef>
      <a:spcAft>
        <a:spcPct val="0"/>
      </a:spcAft>
      <a:buClr>
        <a:srgbClr val="86B1DB"/>
      </a:buClr>
      <a:defRPr sz="1400" kern="1200">
        <a:solidFill>
          <a:schemeClr val="tx1"/>
        </a:solidFill>
        <a:latin typeface="Verdana" pitchFamily="34" charset="0"/>
        <a:ea typeface="+mn-ea"/>
        <a:cs typeface="+mn-cs"/>
      </a:defRPr>
    </a:lvl3pPr>
    <a:lvl4pPr marL="1371600" algn="l" rtl="0" fontAlgn="base">
      <a:spcBef>
        <a:spcPct val="20000"/>
      </a:spcBef>
      <a:spcAft>
        <a:spcPct val="0"/>
      </a:spcAft>
      <a:buClr>
        <a:srgbClr val="86B1DB"/>
      </a:buClr>
      <a:defRPr sz="1400" kern="1200">
        <a:solidFill>
          <a:schemeClr val="tx1"/>
        </a:solidFill>
        <a:latin typeface="Verdana" pitchFamily="34" charset="0"/>
        <a:ea typeface="+mn-ea"/>
        <a:cs typeface="+mn-cs"/>
      </a:defRPr>
    </a:lvl4pPr>
    <a:lvl5pPr marL="1828800" algn="l" rtl="0" fontAlgn="base">
      <a:spcBef>
        <a:spcPct val="20000"/>
      </a:spcBef>
      <a:spcAft>
        <a:spcPct val="0"/>
      </a:spcAft>
      <a:buClr>
        <a:srgbClr val="86B1DB"/>
      </a:buClr>
      <a:defRPr sz="1400" kern="1200">
        <a:solidFill>
          <a:schemeClr val="tx1"/>
        </a:solidFill>
        <a:latin typeface="Verdana" pitchFamily="34" charset="0"/>
        <a:ea typeface="+mn-ea"/>
        <a:cs typeface="+mn-cs"/>
      </a:defRPr>
    </a:lvl5pPr>
    <a:lvl6pPr marL="2286000" algn="l" defTabSz="914400" rtl="0" eaLnBrk="1" latinLnBrk="0" hangingPunct="1">
      <a:defRPr sz="1400" kern="1200">
        <a:solidFill>
          <a:schemeClr val="tx1"/>
        </a:solidFill>
        <a:latin typeface="Verdana" pitchFamily="34" charset="0"/>
        <a:ea typeface="+mn-ea"/>
        <a:cs typeface="+mn-cs"/>
      </a:defRPr>
    </a:lvl6pPr>
    <a:lvl7pPr marL="2743200" algn="l" defTabSz="914400" rtl="0" eaLnBrk="1" latinLnBrk="0" hangingPunct="1">
      <a:defRPr sz="1400" kern="1200">
        <a:solidFill>
          <a:schemeClr val="tx1"/>
        </a:solidFill>
        <a:latin typeface="Verdana" pitchFamily="34" charset="0"/>
        <a:ea typeface="+mn-ea"/>
        <a:cs typeface="+mn-cs"/>
      </a:defRPr>
    </a:lvl7pPr>
    <a:lvl8pPr marL="3200400" algn="l" defTabSz="914400" rtl="0" eaLnBrk="1" latinLnBrk="0" hangingPunct="1">
      <a:defRPr sz="1400" kern="1200">
        <a:solidFill>
          <a:schemeClr val="tx1"/>
        </a:solidFill>
        <a:latin typeface="Verdana" pitchFamily="34" charset="0"/>
        <a:ea typeface="+mn-ea"/>
        <a:cs typeface="+mn-cs"/>
      </a:defRPr>
    </a:lvl8pPr>
    <a:lvl9pPr marL="3657600" algn="l" defTabSz="914400" rtl="0" eaLnBrk="1" latinLnBrk="0" hangingPunct="1">
      <a:defRPr sz="14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4B8E"/>
    <a:srgbClr val="86B1D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81" autoAdjust="0"/>
  </p:normalViewPr>
  <p:slideViewPr>
    <p:cSldViewPr>
      <p:cViewPr varScale="1">
        <p:scale>
          <a:sx n="110" d="100"/>
          <a:sy n="110" d="100"/>
        </p:scale>
        <p:origin x="-164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777607" y="0"/>
            <a:ext cx="2889938" cy="496411"/>
          </a:xfrm>
          <a:prstGeom prst="rect">
            <a:avLst/>
          </a:prstGeom>
        </p:spPr>
        <p:txBody>
          <a:bodyPr vert="horz" lIns="91440" tIns="45720" rIns="91440" bIns="45720" rtlCol="0"/>
          <a:lstStyle>
            <a:lvl1pPr algn="r">
              <a:defRPr sz="1200"/>
            </a:lvl1pPr>
          </a:lstStyle>
          <a:p>
            <a:fld id="{B1A02EDE-99A4-4DBB-9906-2FDE12671534}" type="datetimeFigureOut">
              <a:rPr lang="nb-NO" smtClean="0"/>
              <a:pPr/>
              <a:t>22.11.2012</a:t>
            </a:fld>
            <a:endParaRPr lang="nb-NO"/>
          </a:p>
        </p:txBody>
      </p:sp>
      <p:sp>
        <p:nvSpPr>
          <p:cNvPr id="4" name="Plassholder for bunntekst 3"/>
          <p:cNvSpPr>
            <a:spLocks noGrp="1"/>
          </p:cNvSpPr>
          <p:nvPr>
            <p:ph type="ftr" sz="quarter" idx="2"/>
          </p:nvPr>
        </p:nvSpPr>
        <p:spPr>
          <a:xfrm>
            <a:off x="0" y="9430091"/>
            <a:ext cx="2889938" cy="496411"/>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777607" y="9430091"/>
            <a:ext cx="2889938" cy="496411"/>
          </a:xfrm>
          <a:prstGeom prst="rect">
            <a:avLst/>
          </a:prstGeom>
        </p:spPr>
        <p:txBody>
          <a:bodyPr vert="horz" lIns="91440" tIns="45720" rIns="91440" bIns="45720" rtlCol="0" anchor="b"/>
          <a:lstStyle>
            <a:lvl1pPr algn="r">
              <a:defRPr sz="1200"/>
            </a:lvl1pPr>
          </a:lstStyle>
          <a:p>
            <a:fld id="{44562A5C-C17A-42F1-B06A-2516480A4A92}" type="slidenum">
              <a:rPr lang="nb-NO" smtClean="0"/>
              <a:pPr/>
              <a:t>‹#›</a:t>
            </a:fld>
            <a:endParaRPr lang="nb-NO"/>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777607" y="0"/>
            <a:ext cx="2889938" cy="496411"/>
          </a:xfrm>
          <a:prstGeom prst="rect">
            <a:avLst/>
          </a:prstGeom>
        </p:spPr>
        <p:txBody>
          <a:bodyPr vert="horz" lIns="91440" tIns="45720" rIns="91440" bIns="45720" rtlCol="0"/>
          <a:lstStyle>
            <a:lvl1pPr algn="r">
              <a:defRPr sz="1200"/>
            </a:lvl1pPr>
          </a:lstStyle>
          <a:p>
            <a:fld id="{5D692C6E-CC12-4EB0-B8BD-EC2D011C6335}" type="datetimeFigureOut">
              <a:rPr lang="nb-NO" smtClean="0"/>
              <a:pPr/>
              <a:t>22.11.2012</a:t>
            </a:fld>
            <a:endParaRPr lang="nb-NO"/>
          </a:p>
        </p:txBody>
      </p:sp>
      <p:sp>
        <p:nvSpPr>
          <p:cNvPr id="4" name="Plassholder for lysbilde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66909" y="4715907"/>
            <a:ext cx="5335270" cy="4467701"/>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9430091"/>
            <a:ext cx="2889938" cy="496411"/>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777607" y="9430091"/>
            <a:ext cx="2889938" cy="496411"/>
          </a:xfrm>
          <a:prstGeom prst="rect">
            <a:avLst/>
          </a:prstGeom>
        </p:spPr>
        <p:txBody>
          <a:bodyPr vert="horz" lIns="91440" tIns="45720" rIns="91440" bIns="45720" rtlCol="0" anchor="b"/>
          <a:lstStyle>
            <a:lvl1pPr algn="r">
              <a:defRPr sz="1200"/>
            </a:lvl1pPr>
          </a:lstStyle>
          <a:p>
            <a:fld id="{119CE128-9BF8-4D46-BCF2-B324D10244A3}" type="slidenum">
              <a:rPr lang="nb-NO" smtClean="0"/>
              <a:pPr/>
              <a:t>‹#›</a:t>
            </a:fld>
            <a:endParaRPr lang="nb-NO"/>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bwMode="auto">
          <a:noFill/>
          <a:ln>
            <a:miter lim="800000"/>
            <a:headEnd/>
            <a:tailEnd/>
          </a:ln>
        </p:spPr>
        <p:txBody>
          <a:bodyPr/>
          <a:lstStyle/>
          <a:p>
            <a:fld id="{45DCA1EF-F1C0-4991-B395-47F67EE77500}" type="slidenum">
              <a:rPr lang="en-US" smtClean="0">
                <a:latin typeface="Verdana" pitchFamily="34" charset="0"/>
                <a:ea typeface="ＭＳ Ｐゴシック" pitchFamily="34" charset="-128"/>
              </a:rPr>
              <a:pPr/>
              <a:t>11</a:t>
            </a:fld>
            <a:endParaRPr lang="en-US" smtClean="0">
              <a:latin typeface="Verdana" pitchFamily="34" charset="0"/>
              <a:ea typeface="ＭＳ Ｐゴシック" pitchFamily="34" charset="-128"/>
            </a:endParaRPr>
          </a:p>
        </p:txBody>
      </p:sp>
      <p:sp>
        <p:nvSpPr>
          <p:cNvPr id="983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8308" name="Rectangle 3"/>
          <p:cNvSpPr>
            <a:spLocks noGrp="1" noChangeArrowheads="1"/>
          </p:cNvSpPr>
          <p:nvPr>
            <p:ph type="body" idx="1"/>
          </p:nvPr>
        </p:nvSpPr>
        <p:spPr bwMode="auto">
          <a:noFill/>
        </p:spPr>
        <p:txBody>
          <a:bodyPr/>
          <a:lstStyle/>
          <a:p>
            <a:pPr eaLnBrk="1" hangingPunct="1">
              <a:spcBef>
                <a:spcPct val="0"/>
              </a:spcBef>
            </a:pPr>
            <a:endParaRPr lang="nb-NO"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pic>
        <p:nvPicPr>
          <p:cNvPr id="4" name="Picture 17"/>
          <p:cNvPicPr>
            <a:picLocks noChangeAspect="1" noChangeArrowheads="1"/>
          </p:cNvPicPr>
          <p:nvPr userDrawn="1"/>
        </p:nvPicPr>
        <p:blipFill>
          <a:blip r:embed="rId2" cstate="print"/>
          <a:srcRect/>
          <a:stretch>
            <a:fillRect/>
          </a:stretch>
        </p:blipFill>
        <p:spPr bwMode="auto">
          <a:xfrm>
            <a:off x="5387975" y="4062413"/>
            <a:ext cx="3756025" cy="2794000"/>
          </a:xfrm>
          <a:prstGeom prst="rect">
            <a:avLst/>
          </a:prstGeom>
          <a:noFill/>
          <a:ln w="9525">
            <a:noFill/>
            <a:miter lim="800000"/>
            <a:headEnd/>
            <a:tailEnd/>
          </a:ln>
        </p:spPr>
      </p:pic>
      <p:pic>
        <p:nvPicPr>
          <p:cNvPr id="5" name="Picture 14" descr="helseostlogo"/>
          <p:cNvPicPr>
            <a:picLocks noChangeAspect="1" noChangeArrowheads="1"/>
          </p:cNvPicPr>
          <p:nvPr userDrawn="1"/>
        </p:nvPicPr>
        <p:blipFill>
          <a:blip r:embed="rId3" cstate="print"/>
          <a:srcRect/>
          <a:stretch>
            <a:fillRect/>
          </a:stretch>
        </p:blipFill>
        <p:spPr bwMode="auto">
          <a:xfrm>
            <a:off x="6705600" y="457200"/>
            <a:ext cx="1941513" cy="528638"/>
          </a:xfrm>
          <a:prstGeom prst="rect">
            <a:avLst/>
          </a:prstGeom>
          <a:noFill/>
          <a:ln w="9525">
            <a:noFill/>
            <a:miter lim="800000"/>
            <a:headEnd/>
            <a:tailEnd/>
          </a:ln>
        </p:spPr>
      </p:pic>
      <p:pic>
        <p:nvPicPr>
          <p:cNvPr id="6" name="Picture 15"/>
          <p:cNvPicPr>
            <a:picLocks noChangeAspect="1" noChangeArrowheads="1"/>
          </p:cNvPicPr>
          <p:nvPr userDrawn="1"/>
        </p:nvPicPr>
        <p:blipFill>
          <a:blip r:embed="rId4" cstate="print"/>
          <a:srcRect/>
          <a:stretch>
            <a:fillRect/>
          </a:stretch>
        </p:blipFill>
        <p:spPr bwMode="auto">
          <a:xfrm>
            <a:off x="457200" y="457200"/>
            <a:ext cx="3495675" cy="714375"/>
          </a:xfrm>
          <a:prstGeom prst="rect">
            <a:avLst/>
          </a:prstGeom>
          <a:noFill/>
          <a:ln w="9525">
            <a:noFill/>
            <a:miter lim="800000"/>
            <a:headEnd/>
            <a:tailEnd/>
          </a:ln>
        </p:spPr>
      </p:pic>
      <p:sp>
        <p:nvSpPr>
          <p:cNvPr id="7" name="Line 16"/>
          <p:cNvSpPr>
            <a:spLocks noChangeShapeType="1"/>
          </p:cNvSpPr>
          <p:nvPr userDrawn="1"/>
        </p:nvSpPr>
        <p:spPr bwMode="auto">
          <a:xfrm flipV="1">
            <a:off x="6248400" y="0"/>
            <a:ext cx="0" cy="1219200"/>
          </a:xfrm>
          <a:prstGeom prst="line">
            <a:avLst/>
          </a:prstGeom>
          <a:noFill/>
          <a:ln w="9525">
            <a:solidFill>
              <a:schemeClr val="accent1"/>
            </a:solidFill>
            <a:round/>
            <a:headEnd/>
            <a:tailEnd/>
          </a:ln>
          <a:effectLst/>
        </p:spPr>
        <p:txBody>
          <a:bodyPr wrap="none" anchor="ctr"/>
          <a:lstStyle/>
          <a:p>
            <a:pPr>
              <a:defRPr/>
            </a:pPr>
            <a:endParaRPr lang="nb-NO"/>
          </a:p>
        </p:txBody>
      </p:sp>
      <p:sp>
        <p:nvSpPr>
          <p:cNvPr id="3075" name="Rectangle 3"/>
          <p:cNvSpPr>
            <a:spLocks noGrp="1" noChangeArrowheads="1"/>
          </p:cNvSpPr>
          <p:nvPr>
            <p:ph type="ctrTitle"/>
          </p:nvPr>
        </p:nvSpPr>
        <p:spPr>
          <a:xfrm>
            <a:off x="2438400" y="2514600"/>
            <a:ext cx="5181600" cy="1143000"/>
          </a:xfrm>
        </p:spPr>
        <p:txBody>
          <a:bodyPr/>
          <a:lstStyle>
            <a:lvl1pPr>
              <a:defRPr sz="3200"/>
            </a:lvl1pPr>
          </a:lstStyle>
          <a:p>
            <a:r>
              <a:rPr lang="nb-NO"/>
              <a:t>Click to edit Master title style</a:t>
            </a:r>
          </a:p>
        </p:txBody>
      </p:sp>
      <p:sp>
        <p:nvSpPr>
          <p:cNvPr id="3076" name="Rectangle 4"/>
          <p:cNvSpPr>
            <a:spLocks noGrp="1" noChangeArrowheads="1"/>
          </p:cNvSpPr>
          <p:nvPr>
            <p:ph type="subTitle" idx="1"/>
          </p:nvPr>
        </p:nvSpPr>
        <p:spPr>
          <a:xfrm>
            <a:off x="2438400" y="3733800"/>
            <a:ext cx="5181600" cy="2057400"/>
          </a:xfrm>
        </p:spPr>
        <p:txBody>
          <a:bodyPr/>
          <a:lstStyle>
            <a:lvl1pPr marL="0" indent="0">
              <a:buFontTx/>
              <a:buNone/>
              <a:defRPr/>
            </a:lvl1pPr>
          </a:lstStyle>
          <a:p>
            <a:r>
              <a:rPr lang="nb-NO"/>
              <a:t>Click to edit Master subtitle style</a:t>
            </a:r>
          </a:p>
        </p:txBody>
      </p:sp>
      <p:sp>
        <p:nvSpPr>
          <p:cNvPr id="8" name="Rectangle 5"/>
          <p:cNvSpPr>
            <a:spLocks noGrp="1" noChangeArrowheads="1"/>
          </p:cNvSpPr>
          <p:nvPr>
            <p:ph type="dt" sz="half" idx="10"/>
          </p:nvPr>
        </p:nvSpPr>
        <p:spPr>
          <a:xfrm>
            <a:off x="152400" y="6553200"/>
            <a:ext cx="1905000" cy="304800"/>
          </a:xfrm>
        </p:spPr>
        <p:txBody>
          <a:bodyPr/>
          <a:lstStyle>
            <a:lvl1pPr>
              <a:defRPr sz="1000"/>
            </a:lvl1pPr>
          </a:lstStyle>
          <a:p>
            <a:pPr>
              <a:defRPr/>
            </a:pPr>
            <a:endParaRPr lang="nb-NO"/>
          </a:p>
        </p:txBody>
      </p:sp>
      <p:sp>
        <p:nvSpPr>
          <p:cNvPr id="9" name="Rectangle 6"/>
          <p:cNvSpPr>
            <a:spLocks noGrp="1" noChangeArrowheads="1"/>
          </p:cNvSpPr>
          <p:nvPr>
            <p:ph type="ftr" sz="quarter" idx="11"/>
          </p:nvPr>
        </p:nvSpPr>
        <p:spPr>
          <a:xfrm>
            <a:off x="2133600" y="6553200"/>
            <a:ext cx="5105400" cy="304800"/>
          </a:xfrm>
        </p:spPr>
        <p:txBody>
          <a:bodyPr/>
          <a:lstStyle>
            <a:lvl1pPr>
              <a:defRPr/>
            </a:lvl1pPr>
          </a:lstStyle>
          <a:p>
            <a:pPr>
              <a:defRPr/>
            </a:pPr>
            <a:endParaRPr lang="nb-NO"/>
          </a:p>
        </p:txBody>
      </p:sp>
      <p:sp>
        <p:nvSpPr>
          <p:cNvPr id="10" name="Rectangle 7"/>
          <p:cNvSpPr>
            <a:spLocks noGrp="1" noChangeArrowheads="1"/>
          </p:cNvSpPr>
          <p:nvPr>
            <p:ph type="sldNum" sz="quarter" idx="12"/>
          </p:nvPr>
        </p:nvSpPr>
        <p:spPr>
          <a:xfrm>
            <a:off x="7239000" y="6553200"/>
            <a:ext cx="1828800" cy="304800"/>
          </a:xfrm>
        </p:spPr>
        <p:txBody>
          <a:bodyPr/>
          <a:lstStyle>
            <a:lvl1pPr>
              <a:defRPr/>
            </a:lvl1pPr>
          </a:lstStyle>
          <a:p>
            <a:pPr>
              <a:defRPr/>
            </a:pPr>
            <a:fld id="{20B2F3FF-DC37-49A2-8AAA-DA5D8CB7C348}" type="slidenum">
              <a:rPr lang="nb-NO"/>
              <a:pPr>
                <a:defRPr/>
              </a:pPr>
              <a:t>‹#›</a:t>
            </a:fld>
            <a:endParaRPr lang="nb-NO">
              <a:solidFill>
                <a:schemeClr val="tx1"/>
              </a:solidFill>
              <a:latin typeface="Times"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pPr>
              <a:defRPr/>
            </a:pPr>
            <a:endParaRPr lang="nb-NO"/>
          </a:p>
        </p:txBody>
      </p:sp>
      <p:sp>
        <p:nvSpPr>
          <p:cNvPr id="5" name="Plassholder for bunntekst 4"/>
          <p:cNvSpPr>
            <a:spLocks noGrp="1"/>
          </p:cNvSpPr>
          <p:nvPr>
            <p:ph type="ftr" sz="quarter" idx="11"/>
          </p:nvPr>
        </p:nvSpPr>
        <p:spPr/>
        <p:txBody>
          <a:bodyPr/>
          <a:lstStyle>
            <a:lvl1pPr>
              <a:defRPr/>
            </a:lvl1pPr>
          </a:lstStyle>
          <a:p>
            <a:pPr>
              <a:defRPr/>
            </a:pPr>
            <a:endParaRPr lang="nb-NO"/>
          </a:p>
        </p:txBody>
      </p:sp>
      <p:sp>
        <p:nvSpPr>
          <p:cNvPr id="6" name="Plassholder for lysbildenummer 5"/>
          <p:cNvSpPr>
            <a:spLocks noGrp="1"/>
          </p:cNvSpPr>
          <p:nvPr>
            <p:ph type="sldNum" sz="quarter" idx="12"/>
          </p:nvPr>
        </p:nvSpPr>
        <p:spPr/>
        <p:txBody>
          <a:bodyPr/>
          <a:lstStyle>
            <a:lvl1pPr>
              <a:defRPr/>
            </a:lvl1pPr>
          </a:lstStyle>
          <a:p>
            <a:pPr>
              <a:defRPr/>
            </a:pPr>
            <a:fld id="{2D7E6982-15E7-4690-AA83-7E82D561DBC0}" type="slidenum">
              <a:rPr lang="nb-NO"/>
              <a:pPr>
                <a:defRPr/>
              </a:pPr>
              <a:t>‹#›</a:t>
            </a:fld>
            <a:endParaRPr lang="nb-NO">
              <a:solidFill>
                <a:schemeClr val="tx1"/>
              </a:solidFill>
              <a:latin typeface="Times"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10350" y="609600"/>
            <a:ext cx="2000250" cy="5791200"/>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609600" y="609600"/>
            <a:ext cx="5848350" cy="5791200"/>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pPr>
              <a:defRPr/>
            </a:pPr>
            <a:endParaRPr lang="nb-NO"/>
          </a:p>
        </p:txBody>
      </p:sp>
      <p:sp>
        <p:nvSpPr>
          <p:cNvPr id="5" name="Plassholder for bunntekst 4"/>
          <p:cNvSpPr>
            <a:spLocks noGrp="1"/>
          </p:cNvSpPr>
          <p:nvPr>
            <p:ph type="ftr" sz="quarter" idx="11"/>
          </p:nvPr>
        </p:nvSpPr>
        <p:spPr/>
        <p:txBody>
          <a:bodyPr/>
          <a:lstStyle>
            <a:lvl1pPr>
              <a:defRPr/>
            </a:lvl1pPr>
          </a:lstStyle>
          <a:p>
            <a:pPr>
              <a:defRPr/>
            </a:pPr>
            <a:endParaRPr lang="nb-NO"/>
          </a:p>
        </p:txBody>
      </p:sp>
      <p:sp>
        <p:nvSpPr>
          <p:cNvPr id="6" name="Plassholder for lysbildenummer 5"/>
          <p:cNvSpPr>
            <a:spLocks noGrp="1"/>
          </p:cNvSpPr>
          <p:nvPr>
            <p:ph type="sldNum" sz="quarter" idx="12"/>
          </p:nvPr>
        </p:nvSpPr>
        <p:spPr/>
        <p:txBody>
          <a:bodyPr/>
          <a:lstStyle>
            <a:lvl1pPr>
              <a:defRPr/>
            </a:lvl1pPr>
          </a:lstStyle>
          <a:p>
            <a:pPr>
              <a:defRPr/>
            </a:pPr>
            <a:fld id="{932F6B35-265A-4AD8-8447-D95B9C196EC0}" type="slidenum">
              <a:rPr lang="nb-NO"/>
              <a:pPr>
                <a:defRPr/>
              </a:pPr>
              <a:t>‹#›</a:t>
            </a:fld>
            <a:endParaRPr lang="nb-NO">
              <a:solidFill>
                <a:schemeClr val="tx1"/>
              </a:solidFill>
              <a:latin typeface="Times"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pPr>
              <a:defRPr/>
            </a:pPr>
            <a:endParaRPr lang="nb-NO"/>
          </a:p>
        </p:txBody>
      </p:sp>
      <p:sp>
        <p:nvSpPr>
          <p:cNvPr id="5" name="Plassholder for bunntekst 4"/>
          <p:cNvSpPr>
            <a:spLocks noGrp="1"/>
          </p:cNvSpPr>
          <p:nvPr>
            <p:ph type="ftr" sz="quarter" idx="11"/>
          </p:nvPr>
        </p:nvSpPr>
        <p:spPr/>
        <p:txBody>
          <a:bodyPr/>
          <a:lstStyle>
            <a:lvl1pPr>
              <a:defRPr/>
            </a:lvl1pPr>
          </a:lstStyle>
          <a:p>
            <a:pPr>
              <a:defRPr/>
            </a:pPr>
            <a:endParaRPr lang="nb-NO"/>
          </a:p>
        </p:txBody>
      </p:sp>
      <p:sp>
        <p:nvSpPr>
          <p:cNvPr id="6" name="Plassholder for lysbildenummer 5"/>
          <p:cNvSpPr>
            <a:spLocks noGrp="1"/>
          </p:cNvSpPr>
          <p:nvPr>
            <p:ph type="sldNum" sz="quarter" idx="12"/>
          </p:nvPr>
        </p:nvSpPr>
        <p:spPr/>
        <p:txBody>
          <a:bodyPr/>
          <a:lstStyle>
            <a:lvl1pPr>
              <a:defRPr/>
            </a:lvl1pPr>
          </a:lstStyle>
          <a:p>
            <a:pPr>
              <a:defRPr/>
            </a:pPr>
            <a:fld id="{9D6AFFAA-D286-4616-A305-FE15D478C0BD}" type="slidenum">
              <a:rPr lang="nb-NO"/>
              <a:pPr>
                <a:defRPr/>
              </a:pPr>
              <a:t>‹#›</a:t>
            </a:fld>
            <a:endParaRPr lang="nb-NO">
              <a:solidFill>
                <a:schemeClr val="tx1"/>
              </a:solidFill>
              <a:latin typeface="Times"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lvl1pPr>
              <a:defRPr/>
            </a:lvl1pPr>
          </a:lstStyle>
          <a:p>
            <a:pPr>
              <a:defRPr/>
            </a:pPr>
            <a:endParaRPr lang="nb-NO"/>
          </a:p>
        </p:txBody>
      </p:sp>
      <p:sp>
        <p:nvSpPr>
          <p:cNvPr id="5" name="Plassholder for bunntekst 4"/>
          <p:cNvSpPr>
            <a:spLocks noGrp="1"/>
          </p:cNvSpPr>
          <p:nvPr>
            <p:ph type="ftr" sz="quarter" idx="11"/>
          </p:nvPr>
        </p:nvSpPr>
        <p:spPr/>
        <p:txBody>
          <a:bodyPr/>
          <a:lstStyle>
            <a:lvl1pPr>
              <a:defRPr/>
            </a:lvl1pPr>
          </a:lstStyle>
          <a:p>
            <a:pPr>
              <a:defRPr/>
            </a:pPr>
            <a:endParaRPr lang="nb-NO"/>
          </a:p>
        </p:txBody>
      </p:sp>
      <p:sp>
        <p:nvSpPr>
          <p:cNvPr id="6" name="Plassholder for lysbildenummer 5"/>
          <p:cNvSpPr>
            <a:spLocks noGrp="1"/>
          </p:cNvSpPr>
          <p:nvPr>
            <p:ph type="sldNum" sz="quarter" idx="12"/>
          </p:nvPr>
        </p:nvSpPr>
        <p:spPr/>
        <p:txBody>
          <a:bodyPr/>
          <a:lstStyle>
            <a:lvl1pPr>
              <a:defRPr/>
            </a:lvl1pPr>
          </a:lstStyle>
          <a:p>
            <a:pPr>
              <a:defRPr/>
            </a:pPr>
            <a:fld id="{4C57DED5-8B89-4917-8A8C-BA28228F6D91}" type="slidenum">
              <a:rPr lang="nb-NO"/>
              <a:pPr>
                <a:defRPr/>
              </a:pPr>
              <a:t>‹#›</a:t>
            </a:fld>
            <a:endParaRPr lang="nb-NO">
              <a:solidFill>
                <a:schemeClr val="tx1"/>
              </a:solidFill>
              <a:latin typeface="Times"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609600" y="1752600"/>
            <a:ext cx="39243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86300" y="1752600"/>
            <a:ext cx="39243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lvl1pPr>
              <a:defRPr/>
            </a:lvl1pPr>
          </a:lstStyle>
          <a:p>
            <a:pPr>
              <a:defRPr/>
            </a:pPr>
            <a:endParaRPr lang="nb-NO"/>
          </a:p>
        </p:txBody>
      </p:sp>
      <p:sp>
        <p:nvSpPr>
          <p:cNvPr id="6" name="Plassholder for bunntekst 5"/>
          <p:cNvSpPr>
            <a:spLocks noGrp="1"/>
          </p:cNvSpPr>
          <p:nvPr>
            <p:ph type="ftr" sz="quarter" idx="11"/>
          </p:nvPr>
        </p:nvSpPr>
        <p:spPr/>
        <p:txBody>
          <a:bodyPr/>
          <a:lstStyle>
            <a:lvl1pPr>
              <a:defRPr/>
            </a:lvl1pPr>
          </a:lstStyle>
          <a:p>
            <a:pPr>
              <a:defRPr/>
            </a:pPr>
            <a:endParaRPr lang="nb-NO"/>
          </a:p>
        </p:txBody>
      </p:sp>
      <p:sp>
        <p:nvSpPr>
          <p:cNvPr id="7" name="Plassholder for lysbildenummer 6"/>
          <p:cNvSpPr>
            <a:spLocks noGrp="1"/>
          </p:cNvSpPr>
          <p:nvPr>
            <p:ph type="sldNum" sz="quarter" idx="12"/>
          </p:nvPr>
        </p:nvSpPr>
        <p:spPr/>
        <p:txBody>
          <a:bodyPr/>
          <a:lstStyle>
            <a:lvl1pPr>
              <a:defRPr/>
            </a:lvl1pPr>
          </a:lstStyle>
          <a:p>
            <a:pPr>
              <a:defRPr/>
            </a:pPr>
            <a:fld id="{345C00BB-3A0C-449F-8E32-BE9318F184CE}" type="slidenum">
              <a:rPr lang="nb-NO"/>
              <a:pPr>
                <a:defRPr/>
              </a:pPr>
              <a:t>‹#›</a:t>
            </a:fld>
            <a:endParaRPr lang="nb-NO">
              <a:solidFill>
                <a:schemeClr val="tx1"/>
              </a:solidFill>
              <a:latin typeface="Times"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lvl1pPr>
              <a:defRPr/>
            </a:lvl1pPr>
          </a:lstStyle>
          <a:p>
            <a:pPr>
              <a:defRPr/>
            </a:pPr>
            <a:endParaRPr lang="nb-NO"/>
          </a:p>
        </p:txBody>
      </p:sp>
      <p:sp>
        <p:nvSpPr>
          <p:cNvPr id="8" name="Plassholder for bunntekst 7"/>
          <p:cNvSpPr>
            <a:spLocks noGrp="1"/>
          </p:cNvSpPr>
          <p:nvPr>
            <p:ph type="ftr" sz="quarter" idx="11"/>
          </p:nvPr>
        </p:nvSpPr>
        <p:spPr/>
        <p:txBody>
          <a:bodyPr/>
          <a:lstStyle>
            <a:lvl1pPr>
              <a:defRPr/>
            </a:lvl1pPr>
          </a:lstStyle>
          <a:p>
            <a:pPr>
              <a:defRPr/>
            </a:pPr>
            <a:endParaRPr lang="nb-NO"/>
          </a:p>
        </p:txBody>
      </p:sp>
      <p:sp>
        <p:nvSpPr>
          <p:cNvPr id="9" name="Plassholder for lysbildenummer 8"/>
          <p:cNvSpPr>
            <a:spLocks noGrp="1"/>
          </p:cNvSpPr>
          <p:nvPr>
            <p:ph type="sldNum" sz="quarter" idx="12"/>
          </p:nvPr>
        </p:nvSpPr>
        <p:spPr/>
        <p:txBody>
          <a:bodyPr/>
          <a:lstStyle>
            <a:lvl1pPr>
              <a:defRPr/>
            </a:lvl1pPr>
          </a:lstStyle>
          <a:p>
            <a:pPr>
              <a:defRPr/>
            </a:pPr>
            <a:fld id="{3F736C67-128B-40E7-8B4B-F29266FE8D12}" type="slidenum">
              <a:rPr lang="nb-NO"/>
              <a:pPr>
                <a:defRPr/>
              </a:pPr>
              <a:t>‹#›</a:t>
            </a:fld>
            <a:endParaRPr lang="nb-NO">
              <a:solidFill>
                <a:schemeClr val="tx1"/>
              </a:solidFill>
              <a:latin typeface="Times"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lvl1pPr>
              <a:defRPr/>
            </a:lvl1pPr>
          </a:lstStyle>
          <a:p>
            <a:pPr>
              <a:defRPr/>
            </a:pPr>
            <a:endParaRPr lang="nb-NO"/>
          </a:p>
        </p:txBody>
      </p:sp>
      <p:sp>
        <p:nvSpPr>
          <p:cNvPr id="4" name="Plassholder for bunntekst 3"/>
          <p:cNvSpPr>
            <a:spLocks noGrp="1"/>
          </p:cNvSpPr>
          <p:nvPr>
            <p:ph type="ftr" sz="quarter" idx="11"/>
          </p:nvPr>
        </p:nvSpPr>
        <p:spPr/>
        <p:txBody>
          <a:bodyPr/>
          <a:lstStyle>
            <a:lvl1pPr>
              <a:defRPr/>
            </a:lvl1pPr>
          </a:lstStyle>
          <a:p>
            <a:pPr>
              <a:defRPr/>
            </a:pPr>
            <a:endParaRPr lang="nb-NO"/>
          </a:p>
        </p:txBody>
      </p:sp>
      <p:sp>
        <p:nvSpPr>
          <p:cNvPr id="5" name="Plassholder for lysbildenummer 4"/>
          <p:cNvSpPr>
            <a:spLocks noGrp="1"/>
          </p:cNvSpPr>
          <p:nvPr>
            <p:ph type="sldNum" sz="quarter" idx="12"/>
          </p:nvPr>
        </p:nvSpPr>
        <p:spPr/>
        <p:txBody>
          <a:bodyPr/>
          <a:lstStyle>
            <a:lvl1pPr>
              <a:defRPr/>
            </a:lvl1pPr>
          </a:lstStyle>
          <a:p>
            <a:pPr>
              <a:defRPr/>
            </a:pPr>
            <a:fld id="{EA3F6256-E2B3-4402-BDFA-C518A9AF784F}" type="slidenum">
              <a:rPr lang="nb-NO"/>
              <a:pPr>
                <a:defRPr/>
              </a:pPr>
              <a:t>‹#›</a:t>
            </a:fld>
            <a:endParaRPr lang="nb-NO">
              <a:solidFill>
                <a:schemeClr val="tx1"/>
              </a:solidFill>
              <a:latin typeface="Times"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lvl1pPr>
              <a:defRPr/>
            </a:lvl1pPr>
          </a:lstStyle>
          <a:p>
            <a:pPr>
              <a:defRPr/>
            </a:pPr>
            <a:endParaRPr lang="nb-NO"/>
          </a:p>
        </p:txBody>
      </p:sp>
      <p:sp>
        <p:nvSpPr>
          <p:cNvPr id="3" name="Plassholder for bunntekst 2"/>
          <p:cNvSpPr>
            <a:spLocks noGrp="1"/>
          </p:cNvSpPr>
          <p:nvPr>
            <p:ph type="ftr" sz="quarter" idx="11"/>
          </p:nvPr>
        </p:nvSpPr>
        <p:spPr/>
        <p:txBody>
          <a:bodyPr/>
          <a:lstStyle>
            <a:lvl1pPr>
              <a:defRPr/>
            </a:lvl1pPr>
          </a:lstStyle>
          <a:p>
            <a:pPr>
              <a:defRPr/>
            </a:pPr>
            <a:endParaRPr lang="nb-NO"/>
          </a:p>
        </p:txBody>
      </p:sp>
      <p:sp>
        <p:nvSpPr>
          <p:cNvPr id="4" name="Plassholder for lysbildenummer 3"/>
          <p:cNvSpPr>
            <a:spLocks noGrp="1"/>
          </p:cNvSpPr>
          <p:nvPr>
            <p:ph type="sldNum" sz="quarter" idx="12"/>
          </p:nvPr>
        </p:nvSpPr>
        <p:spPr/>
        <p:txBody>
          <a:bodyPr/>
          <a:lstStyle>
            <a:lvl1pPr>
              <a:defRPr/>
            </a:lvl1pPr>
          </a:lstStyle>
          <a:p>
            <a:pPr>
              <a:defRPr/>
            </a:pPr>
            <a:fld id="{9C570882-AC2E-4BD3-B886-2ACD1B76F263}" type="slidenum">
              <a:rPr lang="nb-NO"/>
              <a:pPr>
                <a:defRPr/>
              </a:pPr>
              <a:t>‹#›</a:t>
            </a:fld>
            <a:endParaRPr lang="nb-NO">
              <a:solidFill>
                <a:schemeClr val="tx1"/>
              </a:solidFill>
              <a:latin typeface="Times"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lvl1pPr>
              <a:defRPr/>
            </a:lvl1pPr>
          </a:lstStyle>
          <a:p>
            <a:pPr>
              <a:defRPr/>
            </a:pPr>
            <a:endParaRPr lang="nb-NO"/>
          </a:p>
        </p:txBody>
      </p:sp>
      <p:sp>
        <p:nvSpPr>
          <p:cNvPr id="6" name="Plassholder for bunntekst 5"/>
          <p:cNvSpPr>
            <a:spLocks noGrp="1"/>
          </p:cNvSpPr>
          <p:nvPr>
            <p:ph type="ftr" sz="quarter" idx="11"/>
          </p:nvPr>
        </p:nvSpPr>
        <p:spPr/>
        <p:txBody>
          <a:bodyPr/>
          <a:lstStyle>
            <a:lvl1pPr>
              <a:defRPr/>
            </a:lvl1pPr>
          </a:lstStyle>
          <a:p>
            <a:pPr>
              <a:defRPr/>
            </a:pPr>
            <a:endParaRPr lang="nb-NO"/>
          </a:p>
        </p:txBody>
      </p:sp>
      <p:sp>
        <p:nvSpPr>
          <p:cNvPr id="7" name="Plassholder for lysbildenummer 6"/>
          <p:cNvSpPr>
            <a:spLocks noGrp="1"/>
          </p:cNvSpPr>
          <p:nvPr>
            <p:ph type="sldNum" sz="quarter" idx="12"/>
          </p:nvPr>
        </p:nvSpPr>
        <p:spPr/>
        <p:txBody>
          <a:bodyPr/>
          <a:lstStyle>
            <a:lvl1pPr>
              <a:defRPr/>
            </a:lvl1pPr>
          </a:lstStyle>
          <a:p>
            <a:pPr>
              <a:defRPr/>
            </a:pPr>
            <a:fld id="{264209D9-C922-4A3A-B423-748AEB7A0C5D}" type="slidenum">
              <a:rPr lang="nb-NO"/>
              <a:pPr>
                <a:defRPr/>
              </a:pPr>
              <a:t>‹#›</a:t>
            </a:fld>
            <a:endParaRPr lang="nb-NO">
              <a:solidFill>
                <a:schemeClr val="tx1"/>
              </a:solidFill>
              <a:latin typeface="Times"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lvl1pPr>
              <a:defRPr/>
            </a:lvl1pPr>
          </a:lstStyle>
          <a:p>
            <a:pPr>
              <a:defRPr/>
            </a:pPr>
            <a:endParaRPr lang="nb-NO"/>
          </a:p>
        </p:txBody>
      </p:sp>
      <p:sp>
        <p:nvSpPr>
          <p:cNvPr id="6" name="Plassholder for bunntekst 5"/>
          <p:cNvSpPr>
            <a:spLocks noGrp="1"/>
          </p:cNvSpPr>
          <p:nvPr>
            <p:ph type="ftr" sz="quarter" idx="11"/>
          </p:nvPr>
        </p:nvSpPr>
        <p:spPr/>
        <p:txBody>
          <a:bodyPr/>
          <a:lstStyle>
            <a:lvl1pPr>
              <a:defRPr/>
            </a:lvl1pPr>
          </a:lstStyle>
          <a:p>
            <a:pPr>
              <a:defRPr/>
            </a:pPr>
            <a:endParaRPr lang="nb-NO"/>
          </a:p>
        </p:txBody>
      </p:sp>
      <p:sp>
        <p:nvSpPr>
          <p:cNvPr id="7" name="Plassholder for lysbildenummer 6"/>
          <p:cNvSpPr>
            <a:spLocks noGrp="1"/>
          </p:cNvSpPr>
          <p:nvPr>
            <p:ph type="sldNum" sz="quarter" idx="12"/>
          </p:nvPr>
        </p:nvSpPr>
        <p:spPr/>
        <p:txBody>
          <a:bodyPr/>
          <a:lstStyle>
            <a:lvl1pPr>
              <a:defRPr/>
            </a:lvl1pPr>
          </a:lstStyle>
          <a:p>
            <a:pPr>
              <a:defRPr/>
            </a:pPr>
            <a:fld id="{15081C35-3B5A-4249-BCA2-92BAF9C1D922}" type="slidenum">
              <a:rPr lang="nb-NO"/>
              <a:pPr>
                <a:defRPr/>
              </a:pPr>
              <a:t>‹#›</a:t>
            </a:fld>
            <a:endParaRPr lang="nb-NO">
              <a:solidFill>
                <a:schemeClr val="tx1"/>
              </a:solidFill>
              <a:latin typeface="Times"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p:cNvPicPr>
            <a:picLocks noChangeAspect="1" noChangeArrowheads="1"/>
          </p:cNvPicPr>
          <p:nvPr userDrawn="1"/>
        </p:nvPicPr>
        <p:blipFill>
          <a:blip r:embed="rId13" cstate="print"/>
          <a:srcRect/>
          <a:stretch>
            <a:fillRect/>
          </a:stretch>
        </p:blipFill>
        <p:spPr bwMode="auto">
          <a:xfrm>
            <a:off x="5387975" y="4064000"/>
            <a:ext cx="3756025" cy="2794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09600" y="609600"/>
            <a:ext cx="80010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nb-NO" smtClean="0"/>
              <a:t>Click to edit Master title style</a:t>
            </a:r>
          </a:p>
        </p:txBody>
      </p:sp>
      <p:sp>
        <p:nvSpPr>
          <p:cNvPr id="1028" name="Rectangle 3"/>
          <p:cNvSpPr>
            <a:spLocks noGrp="1" noChangeArrowheads="1"/>
          </p:cNvSpPr>
          <p:nvPr>
            <p:ph type="body" idx="1"/>
          </p:nvPr>
        </p:nvSpPr>
        <p:spPr bwMode="auto">
          <a:xfrm>
            <a:off x="609600" y="1752600"/>
            <a:ext cx="80010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p>
        </p:txBody>
      </p:sp>
      <p:sp>
        <p:nvSpPr>
          <p:cNvPr id="2" name="Rectangle 4"/>
          <p:cNvSpPr>
            <a:spLocks noGrp="1" noChangeArrowheads="1"/>
          </p:cNvSpPr>
          <p:nvPr>
            <p:ph type="dt" sz="half" idx="2"/>
          </p:nvPr>
        </p:nvSpPr>
        <p:spPr bwMode="auto">
          <a:xfrm>
            <a:off x="2667000" y="6553200"/>
            <a:ext cx="1219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buClrTx/>
              <a:defRPr sz="1200">
                <a:solidFill>
                  <a:srgbClr val="86B1DB"/>
                </a:solidFill>
              </a:defRPr>
            </a:lvl1pPr>
          </a:lstStyle>
          <a:p>
            <a:pPr>
              <a:defRPr/>
            </a:pPr>
            <a:endParaRPr lang="nb-NO"/>
          </a:p>
        </p:txBody>
      </p:sp>
      <p:sp>
        <p:nvSpPr>
          <p:cNvPr id="1029" name="Rectangle 5"/>
          <p:cNvSpPr>
            <a:spLocks noGrp="1" noChangeArrowheads="1"/>
          </p:cNvSpPr>
          <p:nvPr>
            <p:ph type="ftr" sz="quarter" idx="3"/>
          </p:nvPr>
        </p:nvSpPr>
        <p:spPr bwMode="auto">
          <a:xfrm>
            <a:off x="3886200" y="6553200"/>
            <a:ext cx="4191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spcBef>
                <a:spcPct val="0"/>
              </a:spcBef>
              <a:buClrTx/>
              <a:defRPr sz="1200">
                <a:solidFill>
                  <a:srgbClr val="204B8E"/>
                </a:solidFill>
              </a:defRPr>
            </a:lvl1pPr>
          </a:lstStyle>
          <a:p>
            <a:pPr>
              <a:defRPr/>
            </a:pPr>
            <a:endParaRPr lang="nb-NO"/>
          </a:p>
        </p:txBody>
      </p:sp>
      <p:sp>
        <p:nvSpPr>
          <p:cNvPr id="1030" name="Rectangle 6"/>
          <p:cNvSpPr>
            <a:spLocks noGrp="1" noChangeArrowheads="1"/>
          </p:cNvSpPr>
          <p:nvPr>
            <p:ph type="sldNum" sz="quarter" idx="4"/>
          </p:nvPr>
        </p:nvSpPr>
        <p:spPr bwMode="auto">
          <a:xfrm>
            <a:off x="8077200" y="6553200"/>
            <a:ext cx="9144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buClrTx/>
              <a:defRPr sz="1200">
                <a:solidFill>
                  <a:srgbClr val="86B1DB"/>
                </a:solidFill>
              </a:defRPr>
            </a:lvl1pPr>
          </a:lstStyle>
          <a:p>
            <a:pPr>
              <a:defRPr/>
            </a:pPr>
            <a:fld id="{39D88361-8EBA-41B7-99C7-A3B33C8E3790}" type="slidenum">
              <a:rPr lang="nb-NO"/>
              <a:pPr>
                <a:defRPr/>
              </a:pPr>
              <a:t>‹#›</a:t>
            </a:fld>
            <a:endParaRPr lang="nb-NO">
              <a:latin typeface="Times" charset="0"/>
            </a:endParaRPr>
          </a:p>
        </p:txBody>
      </p:sp>
      <p:pic>
        <p:nvPicPr>
          <p:cNvPr id="1032" name="Picture 12" descr="helselogo2"/>
          <p:cNvPicPr>
            <a:picLocks noChangeAspect="1" noChangeArrowheads="1"/>
          </p:cNvPicPr>
          <p:nvPr userDrawn="1"/>
        </p:nvPicPr>
        <p:blipFill>
          <a:blip r:embed="rId14" cstate="print"/>
          <a:srcRect/>
          <a:stretch>
            <a:fillRect/>
          </a:stretch>
        </p:blipFill>
        <p:spPr bwMode="auto">
          <a:xfrm>
            <a:off x="7772400" y="152400"/>
            <a:ext cx="1143000" cy="311150"/>
          </a:xfrm>
          <a:prstGeom prst="rect">
            <a:avLst/>
          </a:prstGeom>
          <a:noFill/>
          <a:ln w="9525">
            <a:noFill/>
            <a:miter lim="800000"/>
            <a:headEnd/>
            <a:tailEnd/>
          </a:ln>
        </p:spPr>
      </p:pic>
      <p:pic>
        <p:nvPicPr>
          <p:cNvPr id="1033" name="Picture 13"/>
          <p:cNvPicPr>
            <a:picLocks noChangeAspect="1" noChangeArrowheads="1"/>
          </p:cNvPicPr>
          <p:nvPr userDrawn="1"/>
        </p:nvPicPr>
        <p:blipFill>
          <a:blip r:embed="rId15" cstate="print"/>
          <a:srcRect/>
          <a:stretch>
            <a:fillRect/>
          </a:stretch>
        </p:blipFill>
        <p:spPr bwMode="auto">
          <a:xfrm>
            <a:off x="238125" y="177800"/>
            <a:ext cx="1971675" cy="403225"/>
          </a:xfrm>
          <a:prstGeom prst="rect">
            <a:avLst/>
          </a:prstGeom>
          <a:noFill/>
          <a:ln w="9525">
            <a:noFill/>
            <a:miter lim="800000"/>
            <a:headEnd/>
            <a:tailEnd/>
          </a:ln>
        </p:spPr>
      </p:pic>
      <p:sp>
        <p:nvSpPr>
          <p:cNvPr id="1038" name="Line 14"/>
          <p:cNvSpPr>
            <a:spLocks noChangeShapeType="1"/>
          </p:cNvSpPr>
          <p:nvPr userDrawn="1"/>
        </p:nvSpPr>
        <p:spPr bwMode="auto">
          <a:xfrm flipV="1">
            <a:off x="7543800" y="0"/>
            <a:ext cx="0" cy="533400"/>
          </a:xfrm>
          <a:prstGeom prst="line">
            <a:avLst/>
          </a:prstGeom>
          <a:noFill/>
          <a:ln w="9525">
            <a:solidFill>
              <a:schemeClr val="accent1"/>
            </a:solidFill>
            <a:round/>
            <a:headEnd/>
            <a:tailEnd/>
          </a:ln>
          <a:effectLst/>
        </p:spPr>
        <p:txBody>
          <a:bodyPr wrap="none" anchor="ctr"/>
          <a:lstStyle/>
          <a:p>
            <a:pPr>
              <a:defRPr/>
            </a:pPr>
            <a:endParaRPr lang="nb-NO"/>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0" fontAlgn="base" hangingPunct="0">
        <a:spcBef>
          <a:spcPct val="0"/>
        </a:spcBef>
        <a:spcAft>
          <a:spcPct val="0"/>
        </a:spcAft>
        <a:defRPr sz="3000" b="1">
          <a:solidFill>
            <a:srgbClr val="204B8E"/>
          </a:solidFill>
          <a:latin typeface="+mj-lt"/>
          <a:ea typeface="+mj-ea"/>
          <a:cs typeface="+mj-cs"/>
        </a:defRPr>
      </a:lvl1pPr>
      <a:lvl2pPr algn="l" rtl="0" eaLnBrk="0" fontAlgn="base" hangingPunct="0">
        <a:spcBef>
          <a:spcPct val="0"/>
        </a:spcBef>
        <a:spcAft>
          <a:spcPct val="0"/>
        </a:spcAft>
        <a:defRPr sz="3000" b="1">
          <a:solidFill>
            <a:srgbClr val="204B8E"/>
          </a:solidFill>
          <a:latin typeface="Verdana" pitchFamily="34" charset="0"/>
        </a:defRPr>
      </a:lvl2pPr>
      <a:lvl3pPr algn="l" rtl="0" eaLnBrk="0" fontAlgn="base" hangingPunct="0">
        <a:spcBef>
          <a:spcPct val="0"/>
        </a:spcBef>
        <a:spcAft>
          <a:spcPct val="0"/>
        </a:spcAft>
        <a:defRPr sz="3000" b="1">
          <a:solidFill>
            <a:srgbClr val="204B8E"/>
          </a:solidFill>
          <a:latin typeface="Verdana" pitchFamily="34" charset="0"/>
        </a:defRPr>
      </a:lvl3pPr>
      <a:lvl4pPr algn="l" rtl="0" eaLnBrk="0" fontAlgn="base" hangingPunct="0">
        <a:spcBef>
          <a:spcPct val="0"/>
        </a:spcBef>
        <a:spcAft>
          <a:spcPct val="0"/>
        </a:spcAft>
        <a:defRPr sz="3000" b="1">
          <a:solidFill>
            <a:srgbClr val="204B8E"/>
          </a:solidFill>
          <a:latin typeface="Verdana" pitchFamily="34" charset="0"/>
        </a:defRPr>
      </a:lvl4pPr>
      <a:lvl5pPr algn="l" rtl="0" eaLnBrk="0" fontAlgn="base" hangingPunct="0">
        <a:spcBef>
          <a:spcPct val="0"/>
        </a:spcBef>
        <a:spcAft>
          <a:spcPct val="0"/>
        </a:spcAft>
        <a:defRPr sz="3000" b="1">
          <a:solidFill>
            <a:srgbClr val="204B8E"/>
          </a:solidFill>
          <a:latin typeface="Verdana" pitchFamily="34" charset="0"/>
        </a:defRPr>
      </a:lvl5pPr>
      <a:lvl6pPr marL="457200" algn="l" rtl="0" fontAlgn="base">
        <a:spcBef>
          <a:spcPct val="0"/>
        </a:spcBef>
        <a:spcAft>
          <a:spcPct val="0"/>
        </a:spcAft>
        <a:defRPr sz="3000" b="1">
          <a:solidFill>
            <a:srgbClr val="204B8E"/>
          </a:solidFill>
          <a:latin typeface="Verdana" pitchFamily="34" charset="0"/>
        </a:defRPr>
      </a:lvl6pPr>
      <a:lvl7pPr marL="914400" algn="l" rtl="0" fontAlgn="base">
        <a:spcBef>
          <a:spcPct val="0"/>
        </a:spcBef>
        <a:spcAft>
          <a:spcPct val="0"/>
        </a:spcAft>
        <a:defRPr sz="3000" b="1">
          <a:solidFill>
            <a:srgbClr val="204B8E"/>
          </a:solidFill>
          <a:latin typeface="Verdana" pitchFamily="34" charset="0"/>
        </a:defRPr>
      </a:lvl7pPr>
      <a:lvl8pPr marL="1371600" algn="l" rtl="0" fontAlgn="base">
        <a:spcBef>
          <a:spcPct val="0"/>
        </a:spcBef>
        <a:spcAft>
          <a:spcPct val="0"/>
        </a:spcAft>
        <a:defRPr sz="3000" b="1">
          <a:solidFill>
            <a:srgbClr val="204B8E"/>
          </a:solidFill>
          <a:latin typeface="Verdana" pitchFamily="34" charset="0"/>
        </a:defRPr>
      </a:lvl8pPr>
      <a:lvl9pPr marL="1828800" algn="l" rtl="0" fontAlgn="base">
        <a:spcBef>
          <a:spcPct val="0"/>
        </a:spcBef>
        <a:spcAft>
          <a:spcPct val="0"/>
        </a:spcAft>
        <a:defRPr sz="3000" b="1">
          <a:solidFill>
            <a:srgbClr val="204B8E"/>
          </a:solidFill>
          <a:latin typeface="Verdana" pitchFamily="34" charset="0"/>
        </a:defRPr>
      </a:lvl9pPr>
    </p:titleStyle>
    <p:bodyStyle>
      <a:lvl1pPr marL="342900" indent="-342900" algn="l" rtl="0" eaLnBrk="0" fontAlgn="base" hangingPunct="0">
        <a:spcBef>
          <a:spcPct val="20000"/>
        </a:spcBef>
        <a:spcAft>
          <a:spcPct val="0"/>
        </a:spcAft>
        <a:buClr>
          <a:srgbClr val="86B1DB"/>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86B1DB"/>
        </a:buClr>
        <a:buChar char="–"/>
        <a:defRPr sz="2000">
          <a:solidFill>
            <a:schemeClr val="tx1"/>
          </a:solidFill>
          <a:latin typeface="+mn-lt"/>
        </a:defRPr>
      </a:lvl2pPr>
      <a:lvl3pPr marL="1143000" indent="-228600" algn="l" rtl="0" eaLnBrk="0" fontAlgn="base" hangingPunct="0">
        <a:spcBef>
          <a:spcPct val="20000"/>
        </a:spcBef>
        <a:spcAft>
          <a:spcPct val="0"/>
        </a:spcAft>
        <a:buClr>
          <a:srgbClr val="86B1DB"/>
        </a:buClr>
        <a:buChar char="–"/>
        <a:defRPr>
          <a:solidFill>
            <a:schemeClr val="tx1"/>
          </a:solidFill>
          <a:latin typeface="+mn-lt"/>
        </a:defRPr>
      </a:lvl3pPr>
      <a:lvl4pPr marL="1600200" indent="-228600" algn="l" rtl="0" eaLnBrk="0" fontAlgn="base" hangingPunct="0">
        <a:spcBef>
          <a:spcPct val="20000"/>
        </a:spcBef>
        <a:spcAft>
          <a:spcPct val="0"/>
        </a:spcAft>
        <a:buClr>
          <a:srgbClr val="86B1DB"/>
        </a:buClr>
        <a:buChar char="–"/>
        <a:defRPr>
          <a:solidFill>
            <a:schemeClr val="tx1"/>
          </a:solidFill>
          <a:latin typeface="+mn-lt"/>
        </a:defRPr>
      </a:lvl4pPr>
      <a:lvl5pPr marL="2057400" indent="-228600" algn="l" rtl="0" eaLnBrk="0" fontAlgn="base" hangingPunct="0">
        <a:spcBef>
          <a:spcPct val="20000"/>
        </a:spcBef>
        <a:spcAft>
          <a:spcPct val="0"/>
        </a:spcAft>
        <a:buClr>
          <a:srgbClr val="86B1DB"/>
        </a:buClr>
        <a:buChar char="–"/>
        <a:defRPr>
          <a:solidFill>
            <a:schemeClr val="tx1"/>
          </a:solidFill>
          <a:latin typeface="+mn-lt"/>
        </a:defRPr>
      </a:lvl5pPr>
      <a:lvl6pPr marL="2514600" indent="-228600" algn="l" rtl="0" fontAlgn="base">
        <a:spcBef>
          <a:spcPct val="20000"/>
        </a:spcBef>
        <a:spcAft>
          <a:spcPct val="0"/>
        </a:spcAft>
        <a:buClr>
          <a:srgbClr val="86B1DB"/>
        </a:buClr>
        <a:buChar char="–"/>
        <a:defRPr>
          <a:solidFill>
            <a:schemeClr val="tx1"/>
          </a:solidFill>
          <a:latin typeface="+mn-lt"/>
        </a:defRPr>
      </a:lvl6pPr>
      <a:lvl7pPr marL="2971800" indent="-228600" algn="l" rtl="0" fontAlgn="base">
        <a:spcBef>
          <a:spcPct val="20000"/>
        </a:spcBef>
        <a:spcAft>
          <a:spcPct val="0"/>
        </a:spcAft>
        <a:buClr>
          <a:srgbClr val="86B1DB"/>
        </a:buClr>
        <a:buChar char="–"/>
        <a:defRPr>
          <a:solidFill>
            <a:schemeClr val="tx1"/>
          </a:solidFill>
          <a:latin typeface="+mn-lt"/>
        </a:defRPr>
      </a:lvl7pPr>
      <a:lvl8pPr marL="3429000" indent="-228600" algn="l" rtl="0" fontAlgn="base">
        <a:spcBef>
          <a:spcPct val="20000"/>
        </a:spcBef>
        <a:spcAft>
          <a:spcPct val="0"/>
        </a:spcAft>
        <a:buClr>
          <a:srgbClr val="86B1DB"/>
        </a:buClr>
        <a:buChar char="–"/>
        <a:defRPr>
          <a:solidFill>
            <a:schemeClr val="tx1"/>
          </a:solidFill>
          <a:latin typeface="+mn-lt"/>
        </a:defRPr>
      </a:lvl8pPr>
      <a:lvl9pPr marL="3886200" indent="-228600" algn="l" rtl="0" fontAlgn="base">
        <a:spcBef>
          <a:spcPct val="20000"/>
        </a:spcBef>
        <a:spcAft>
          <a:spcPct val="0"/>
        </a:spcAft>
        <a:buClr>
          <a:srgbClr val="86B1DB"/>
        </a:buClr>
        <a:buChar char="–"/>
        <a:defRPr>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755650" y="1484313"/>
            <a:ext cx="7632700" cy="2520950"/>
          </a:xfrm>
        </p:spPr>
        <p:txBody>
          <a:bodyPr/>
          <a:lstStyle/>
          <a:p>
            <a:pPr algn="ctr" eaLnBrk="1" hangingPunct="1"/>
            <a:r>
              <a:rPr lang="nb-NO" sz="2800" dirty="0" smtClean="0"/>
              <a:t>Behandling av rusmiddelproblemer med fokus på nye muligheter.</a:t>
            </a:r>
            <a:br>
              <a:rPr lang="nb-NO" sz="2800" dirty="0" smtClean="0"/>
            </a:br>
            <a:r>
              <a:rPr lang="nb-NO" sz="2800" dirty="0" smtClean="0"/>
              <a:t>Time 5 og 6</a:t>
            </a:r>
            <a:br>
              <a:rPr lang="nb-NO" sz="2800" dirty="0" smtClean="0"/>
            </a:br>
            <a:r>
              <a:rPr lang="nb-NO" sz="2400" dirty="0" smtClean="0"/>
              <a:t/>
            </a:r>
            <a:br>
              <a:rPr lang="nb-NO" sz="2400" dirty="0" smtClean="0"/>
            </a:br>
            <a:endParaRPr lang="nb-NO" sz="2400" dirty="0" smtClean="0"/>
          </a:p>
        </p:txBody>
      </p:sp>
      <p:sp>
        <p:nvSpPr>
          <p:cNvPr id="14339" name="Rectangle 3"/>
          <p:cNvSpPr>
            <a:spLocks noGrp="1" noChangeArrowheads="1"/>
          </p:cNvSpPr>
          <p:nvPr>
            <p:ph type="subTitle" idx="1"/>
          </p:nvPr>
        </p:nvSpPr>
        <p:spPr>
          <a:xfrm>
            <a:off x="2195513" y="4076700"/>
            <a:ext cx="5424487" cy="2376488"/>
          </a:xfrm>
        </p:spPr>
        <p:txBody>
          <a:bodyPr/>
          <a:lstStyle/>
          <a:p>
            <a:pPr algn="ctr" eaLnBrk="1" hangingPunct="1">
              <a:lnSpc>
                <a:spcPct val="90000"/>
              </a:lnSpc>
            </a:pPr>
            <a:r>
              <a:rPr lang="nb-NO" dirty="0" err="1" smtClean="0"/>
              <a:t>FMRs</a:t>
            </a:r>
            <a:r>
              <a:rPr lang="nb-NO" dirty="0" smtClean="0"/>
              <a:t> </a:t>
            </a:r>
            <a:r>
              <a:rPr lang="nb-NO" dirty="0" err="1" smtClean="0"/>
              <a:t>Fagdag</a:t>
            </a:r>
            <a:endParaRPr lang="nb-NO" dirty="0" smtClean="0"/>
          </a:p>
          <a:p>
            <a:pPr algn="ctr" eaLnBrk="1" hangingPunct="1">
              <a:lnSpc>
                <a:spcPct val="90000"/>
              </a:lnSpc>
            </a:pPr>
            <a:r>
              <a:rPr lang="nb-NO" smtClean="0"/>
              <a:t>23.november 2012 - </a:t>
            </a:r>
            <a:r>
              <a:rPr lang="nb-NO" dirty="0" smtClean="0"/>
              <a:t>Folkets Hus</a:t>
            </a:r>
          </a:p>
          <a:p>
            <a:pPr algn="ctr" eaLnBrk="1" hangingPunct="1">
              <a:lnSpc>
                <a:spcPct val="90000"/>
              </a:lnSpc>
            </a:pPr>
            <a:r>
              <a:rPr lang="nb-NO" dirty="0" smtClean="0"/>
              <a:t>Jon Johnsen overlege dr. med., Klinikk for rus og psykiatri, Blakstad</a:t>
            </a:r>
          </a:p>
          <a:p>
            <a:pPr algn="ctr" eaLnBrk="1" hangingPunct="1">
              <a:lnSpc>
                <a:spcPct val="90000"/>
              </a:lnSpc>
            </a:pPr>
            <a:r>
              <a:rPr lang="nb-NO" dirty="0" err="1" smtClean="0"/>
              <a:t>jon.johnsen@vestreviken.no</a:t>
            </a:r>
            <a:endParaRPr lang="nb-NO"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Plassholder for lysbildenummer 3"/>
          <p:cNvSpPr>
            <a:spLocks noGrp="1"/>
          </p:cNvSpPr>
          <p:nvPr>
            <p:ph type="sldNum" sz="quarter" idx="12"/>
          </p:nvPr>
        </p:nvSpPr>
        <p:spPr>
          <a:xfrm>
            <a:off x="2667000" y="6553200"/>
            <a:ext cx="1219200" cy="304800"/>
          </a:xfrm>
          <a:noFill/>
        </p:spPr>
        <p:txBody>
          <a:bodyPr/>
          <a:lstStyle/>
          <a:p>
            <a:pPr algn="l"/>
            <a:fld id="{0CBAA007-8423-4B31-96C1-9BDC6A02E092}" type="slidenum">
              <a:rPr lang="en-US" smtClean="0">
                <a:latin typeface="Verdana" pitchFamily="34" charset="0"/>
                <a:ea typeface="ＭＳ Ｐゴシック" pitchFamily="34" charset="-128"/>
              </a:rPr>
              <a:pPr algn="l"/>
              <a:t>10</a:t>
            </a:fld>
            <a:endParaRPr lang="en-US" smtClean="0">
              <a:latin typeface="Verdana" pitchFamily="34" charset="0"/>
              <a:ea typeface="ＭＳ Ｐゴシック" pitchFamily="34" charset="-128"/>
            </a:endParaRPr>
          </a:p>
        </p:txBody>
      </p:sp>
      <p:sp>
        <p:nvSpPr>
          <p:cNvPr id="46083" name="Rectangle 2"/>
          <p:cNvSpPr>
            <a:spLocks noGrp="1" noChangeArrowheads="1"/>
          </p:cNvSpPr>
          <p:nvPr>
            <p:ph type="title"/>
          </p:nvPr>
        </p:nvSpPr>
        <p:spPr>
          <a:xfrm>
            <a:off x="0" y="620713"/>
            <a:ext cx="9144000" cy="1080095"/>
          </a:xfrm>
        </p:spPr>
        <p:txBody>
          <a:bodyPr/>
          <a:lstStyle/>
          <a:p>
            <a:pPr algn="ctr"/>
            <a:r>
              <a:rPr lang="nb-NO" sz="2400" dirty="0" smtClean="0">
                <a:ea typeface="ＭＳ Ｐゴシック" pitchFamily="34" charset="-128"/>
              </a:rPr>
              <a:t>Samspillet mellom </a:t>
            </a:r>
            <a:r>
              <a:rPr lang="nb-NO" sz="2400" dirty="0" err="1" smtClean="0">
                <a:ea typeface="ＭＳ Ｐゴシック" pitchFamily="34" charset="-128"/>
              </a:rPr>
              <a:t>amygdala</a:t>
            </a:r>
            <a:r>
              <a:rPr lang="nb-NO" sz="2400" dirty="0" smtClean="0">
                <a:ea typeface="ＭＳ Ｐゴシック" pitchFamily="34" charset="-128"/>
              </a:rPr>
              <a:t> og </a:t>
            </a:r>
            <a:r>
              <a:rPr lang="nb-NO" sz="2400" dirty="0" err="1" smtClean="0">
                <a:ea typeface="ＭＳ Ｐゴシック" pitchFamily="34" charset="-128"/>
              </a:rPr>
              <a:t>hippocampus</a:t>
            </a:r>
            <a:r>
              <a:rPr lang="nb-NO" sz="2400" dirty="0" smtClean="0">
                <a:ea typeface="ＭＳ Ｐゴシック" pitchFamily="34" charset="-128"/>
              </a:rPr>
              <a:t> ved rusmiddelavhengighet</a:t>
            </a:r>
          </a:p>
        </p:txBody>
      </p:sp>
      <p:sp>
        <p:nvSpPr>
          <p:cNvPr id="46084" name="Text Box 3"/>
          <p:cNvSpPr txBox="1">
            <a:spLocks noChangeArrowheads="1"/>
          </p:cNvSpPr>
          <p:nvPr/>
        </p:nvSpPr>
        <p:spPr bwMode="auto">
          <a:xfrm>
            <a:off x="1908175" y="1628775"/>
            <a:ext cx="3600450" cy="366713"/>
          </a:xfrm>
          <a:prstGeom prst="rect">
            <a:avLst/>
          </a:prstGeom>
          <a:noFill/>
          <a:ln w="9525">
            <a:noFill/>
            <a:miter lim="800000"/>
            <a:headEnd/>
            <a:tailEnd/>
          </a:ln>
        </p:spPr>
        <p:txBody>
          <a:bodyPr>
            <a:spAutoFit/>
          </a:bodyPr>
          <a:lstStyle/>
          <a:p>
            <a:pPr>
              <a:spcBef>
                <a:spcPct val="50000"/>
              </a:spcBef>
            </a:pPr>
            <a:endParaRPr lang="nb-NO"/>
          </a:p>
        </p:txBody>
      </p:sp>
      <p:sp>
        <p:nvSpPr>
          <p:cNvPr id="46085" name="Text Box 4"/>
          <p:cNvSpPr txBox="1">
            <a:spLocks noChangeArrowheads="1"/>
          </p:cNvSpPr>
          <p:nvPr/>
        </p:nvSpPr>
        <p:spPr bwMode="auto">
          <a:xfrm>
            <a:off x="827088" y="3068638"/>
            <a:ext cx="1873250" cy="523220"/>
          </a:xfrm>
          <a:prstGeom prst="rect">
            <a:avLst/>
          </a:prstGeom>
          <a:noFill/>
          <a:ln w="9525">
            <a:solidFill>
              <a:schemeClr val="tx1"/>
            </a:solidFill>
            <a:miter lim="800000"/>
            <a:headEnd/>
            <a:tailEnd/>
          </a:ln>
        </p:spPr>
        <p:txBody>
          <a:bodyPr>
            <a:spAutoFit/>
          </a:bodyPr>
          <a:lstStyle/>
          <a:p>
            <a:pPr algn="ctr">
              <a:spcBef>
                <a:spcPct val="50000"/>
              </a:spcBef>
            </a:pPr>
            <a:r>
              <a:rPr lang="nb-NO" b="1" dirty="0" err="1"/>
              <a:t>Amygdala</a:t>
            </a:r>
            <a:r>
              <a:rPr lang="nb-NO" b="1" dirty="0"/>
              <a:t> aktiveres</a:t>
            </a:r>
          </a:p>
        </p:txBody>
      </p:sp>
      <p:sp>
        <p:nvSpPr>
          <p:cNvPr id="46086" name="Text Box 5"/>
          <p:cNvSpPr txBox="1">
            <a:spLocks noChangeArrowheads="1"/>
          </p:cNvSpPr>
          <p:nvPr/>
        </p:nvSpPr>
        <p:spPr bwMode="auto">
          <a:xfrm>
            <a:off x="5940425" y="2708275"/>
            <a:ext cx="2016125" cy="1169551"/>
          </a:xfrm>
          <a:prstGeom prst="rect">
            <a:avLst/>
          </a:prstGeom>
          <a:noFill/>
          <a:ln w="9525">
            <a:solidFill>
              <a:schemeClr val="tx1"/>
            </a:solidFill>
            <a:miter lim="800000"/>
            <a:headEnd/>
            <a:tailEnd/>
          </a:ln>
        </p:spPr>
        <p:txBody>
          <a:bodyPr>
            <a:spAutoFit/>
          </a:bodyPr>
          <a:lstStyle/>
          <a:p>
            <a:pPr>
              <a:spcBef>
                <a:spcPct val="50000"/>
              </a:spcBef>
            </a:pPr>
            <a:r>
              <a:rPr lang="nb-NO" b="1" dirty="0" err="1"/>
              <a:t>Hippocampus</a:t>
            </a:r>
            <a:r>
              <a:rPr lang="nb-NO" b="1" dirty="0"/>
              <a:t> aktiveres av sensoriske stimuli knyttet til rusmiddelinntak</a:t>
            </a:r>
          </a:p>
        </p:txBody>
      </p:sp>
      <p:sp>
        <p:nvSpPr>
          <p:cNvPr id="46087" name="AutoShape 7"/>
          <p:cNvSpPr>
            <a:spLocks noChangeArrowheads="1"/>
          </p:cNvSpPr>
          <p:nvPr/>
        </p:nvSpPr>
        <p:spPr bwMode="auto">
          <a:xfrm rot="10800000">
            <a:off x="3276600" y="3141663"/>
            <a:ext cx="1800225" cy="431800"/>
          </a:xfrm>
          <a:prstGeom prst="rightArrow">
            <a:avLst>
              <a:gd name="adj1" fmla="val 50000"/>
              <a:gd name="adj2" fmla="val 104228"/>
            </a:avLst>
          </a:prstGeom>
          <a:solidFill>
            <a:srgbClr val="FF0000"/>
          </a:solidFill>
          <a:ln w="9525">
            <a:solidFill>
              <a:schemeClr val="tx1"/>
            </a:solidFill>
            <a:miter lim="800000"/>
            <a:headEnd/>
            <a:tailEnd/>
          </a:ln>
        </p:spPr>
        <p:txBody>
          <a:bodyPr wrap="none" anchor="ctr"/>
          <a:lstStyle/>
          <a:p>
            <a:endParaRPr lang="nb-NO"/>
          </a:p>
        </p:txBody>
      </p:sp>
      <p:sp>
        <p:nvSpPr>
          <p:cNvPr id="46088" name="Text Box 9"/>
          <p:cNvSpPr txBox="1">
            <a:spLocks noChangeArrowheads="1"/>
          </p:cNvSpPr>
          <p:nvPr/>
        </p:nvSpPr>
        <p:spPr bwMode="auto">
          <a:xfrm>
            <a:off x="2195513" y="5013325"/>
            <a:ext cx="5256212" cy="338138"/>
          </a:xfrm>
          <a:prstGeom prst="rect">
            <a:avLst/>
          </a:prstGeom>
          <a:noFill/>
          <a:ln w="9525">
            <a:noFill/>
            <a:miter lim="800000"/>
            <a:headEnd/>
            <a:tailEnd/>
          </a:ln>
        </p:spPr>
        <p:txBody>
          <a:bodyPr>
            <a:spAutoFit/>
          </a:bodyPr>
          <a:lstStyle/>
          <a:p>
            <a:pPr>
              <a:spcBef>
                <a:spcPct val="50000"/>
              </a:spcBef>
            </a:pPr>
            <a:r>
              <a:rPr lang="nb-NO"/>
              <a:t>Dette fører til utvikling av betinget sug/craving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Plassholder for lysbildenummer 3"/>
          <p:cNvSpPr>
            <a:spLocks noGrp="1"/>
          </p:cNvSpPr>
          <p:nvPr>
            <p:ph type="sldNum" sz="quarter" idx="12"/>
          </p:nvPr>
        </p:nvSpPr>
        <p:spPr>
          <a:xfrm>
            <a:off x="2667000" y="6553200"/>
            <a:ext cx="1219200" cy="304800"/>
          </a:xfrm>
          <a:noFill/>
        </p:spPr>
        <p:txBody>
          <a:bodyPr/>
          <a:lstStyle/>
          <a:p>
            <a:pPr algn="l"/>
            <a:fld id="{315D19AA-1F3F-4FDC-AF2B-FA19B73CBF26}" type="slidenum">
              <a:rPr lang="en-US" smtClean="0">
                <a:latin typeface="Verdana" pitchFamily="34" charset="0"/>
                <a:ea typeface="ＭＳ Ｐゴシック" pitchFamily="34" charset="-128"/>
              </a:rPr>
              <a:pPr algn="l"/>
              <a:t>11</a:t>
            </a:fld>
            <a:endParaRPr lang="en-US" smtClean="0">
              <a:latin typeface="Verdana" pitchFamily="34" charset="0"/>
              <a:ea typeface="ＭＳ Ｐゴシック" pitchFamily="34" charset="-128"/>
            </a:endParaRPr>
          </a:p>
        </p:txBody>
      </p:sp>
      <p:sp>
        <p:nvSpPr>
          <p:cNvPr id="44035" name="Rectangle 2"/>
          <p:cNvSpPr>
            <a:spLocks noGrp="1" noChangeArrowheads="1"/>
          </p:cNvSpPr>
          <p:nvPr>
            <p:ph type="title"/>
          </p:nvPr>
        </p:nvSpPr>
        <p:spPr>
          <a:xfrm>
            <a:off x="0" y="260350"/>
            <a:ext cx="9144000" cy="1081088"/>
          </a:xfrm>
          <a:noFill/>
        </p:spPr>
        <p:txBody>
          <a:bodyPr/>
          <a:lstStyle/>
          <a:p>
            <a:pPr algn="ctr"/>
            <a:r>
              <a:rPr lang="nb-NO" sz="2800" dirty="0" smtClean="0">
                <a:ea typeface="ＭＳ Ｐゴシック" pitchFamily="34" charset="-128"/>
              </a:rPr>
              <a:t/>
            </a:r>
            <a:br>
              <a:rPr lang="nb-NO" sz="2800" dirty="0" smtClean="0">
                <a:ea typeface="ＭＳ Ｐゴシック" pitchFamily="34" charset="-128"/>
              </a:rPr>
            </a:br>
            <a:r>
              <a:rPr lang="nb-NO" sz="2800" dirty="0" smtClean="0">
                <a:ea typeface="ＭＳ Ｐゴシック" pitchFamily="34" charset="-128"/>
              </a:rPr>
              <a:t/>
            </a:r>
            <a:br>
              <a:rPr lang="nb-NO" sz="2800" dirty="0" smtClean="0">
                <a:ea typeface="ＭＳ Ｐゴシック" pitchFamily="34" charset="-128"/>
              </a:rPr>
            </a:br>
            <a:r>
              <a:rPr lang="nb-NO" sz="2400" dirty="0" smtClean="0">
                <a:ea typeface="ＭＳ Ｐゴシック" pitchFamily="34" charset="-128"/>
              </a:rPr>
              <a:t>Enkel modell for å illustrere </a:t>
            </a:r>
            <a:r>
              <a:rPr lang="nb-NO" sz="2400" dirty="0" err="1" smtClean="0">
                <a:ea typeface="ＭＳ Ｐゴシック" pitchFamily="34" charset="-128"/>
              </a:rPr>
              <a:t>nevronale</a:t>
            </a:r>
            <a:r>
              <a:rPr lang="nb-NO" sz="2400" dirty="0" smtClean="0">
                <a:ea typeface="ＭＳ Ｐゴシック" pitchFamily="34" charset="-128"/>
              </a:rPr>
              <a:t> nettverk som er i aktivitet ved sug etter rusmidler</a:t>
            </a:r>
            <a:endParaRPr lang="nb-NO" sz="2800" dirty="0" smtClean="0">
              <a:ea typeface="ＭＳ Ｐゴシック" pitchFamily="34" charset="-128"/>
            </a:endParaRPr>
          </a:p>
        </p:txBody>
      </p:sp>
      <p:sp>
        <p:nvSpPr>
          <p:cNvPr id="44036" name="Oval 3"/>
          <p:cNvSpPr>
            <a:spLocks noChangeArrowheads="1"/>
          </p:cNvSpPr>
          <p:nvPr/>
        </p:nvSpPr>
        <p:spPr bwMode="auto">
          <a:xfrm>
            <a:off x="755650" y="1628775"/>
            <a:ext cx="1368425" cy="1130300"/>
          </a:xfrm>
          <a:prstGeom prst="ellipse">
            <a:avLst/>
          </a:prstGeom>
          <a:solidFill>
            <a:schemeClr val="accent1"/>
          </a:solidFill>
          <a:ln w="9525">
            <a:solidFill>
              <a:schemeClr val="tx1"/>
            </a:solidFill>
            <a:round/>
            <a:headEnd/>
            <a:tailEnd/>
          </a:ln>
        </p:spPr>
        <p:txBody>
          <a:bodyPr wrap="none" anchor="ctr"/>
          <a:lstStyle/>
          <a:p>
            <a:pPr algn="ctr"/>
            <a:r>
              <a:rPr lang="nb-NO">
                <a:cs typeface="Arial" charset="0"/>
              </a:rPr>
              <a:t>Sensoriske</a:t>
            </a:r>
          </a:p>
          <a:p>
            <a:pPr algn="ctr"/>
            <a:r>
              <a:rPr lang="nb-NO">
                <a:cs typeface="Arial" charset="0"/>
              </a:rPr>
              <a:t>thalamus</a:t>
            </a:r>
          </a:p>
        </p:txBody>
      </p:sp>
      <p:sp>
        <p:nvSpPr>
          <p:cNvPr id="44037" name="Oval 4"/>
          <p:cNvSpPr>
            <a:spLocks noChangeArrowheads="1"/>
          </p:cNvSpPr>
          <p:nvPr/>
        </p:nvSpPr>
        <p:spPr bwMode="auto">
          <a:xfrm>
            <a:off x="3059113" y="1341438"/>
            <a:ext cx="1225550" cy="1150937"/>
          </a:xfrm>
          <a:prstGeom prst="ellipse">
            <a:avLst/>
          </a:prstGeom>
          <a:solidFill>
            <a:schemeClr val="accent1"/>
          </a:solidFill>
          <a:ln w="9525">
            <a:solidFill>
              <a:schemeClr val="tx1"/>
            </a:solidFill>
            <a:round/>
            <a:headEnd/>
            <a:tailEnd/>
          </a:ln>
        </p:spPr>
        <p:txBody>
          <a:bodyPr wrap="none" anchor="ctr"/>
          <a:lstStyle/>
          <a:p>
            <a:pPr algn="ctr"/>
            <a:r>
              <a:rPr lang="nb-NO">
                <a:cs typeface="Arial" charset="0"/>
              </a:rPr>
              <a:t>Primære</a:t>
            </a:r>
          </a:p>
          <a:p>
            <a:pPr algn="ctr"/>
            <a:r>
              <a:rPr lang="nb-NO">
                <a:cs typeface="Arial" charset="0"/>
              </a:rPr>
              <a:t>sensoriske</a:t>
            </a:r>
          </a:p>
          <a:p>
            <a:pPr algn="ctr"/>
            <a:r>
              <a:rPr lang="nb-NO">
                <a:cs typeface="Arial" charset="0"/>
              </a:rPr>
              <a:t>kortex</a:t>
            </a:r>
          </a:p>
        </p:txBody>
      </p:sp>
      <p:sp>
        <p:nvSpPr>
          <p:cNvPr id="44038" name="Oval 5"/>
          <p:cNvSpPr>
            <a:spLocks noChangeArrowheads="1"/>
          </p:cNvSpPr>
          <p:nvPr/>
        </p:nvSpPr>
        <p:spPr bwMode="auto">
          <a:xfrm>
            <a:off x="5148263" y="1412875"/>
            <a:ext cx="1439862" cy="1295400"/>
          </a:xfrm>
          <a:prstGeom prst="ellipse">
            <a:avLst/>
          </a:prstGeom>
          <a:solidFill>
            <a:schemeClr val="accent1"/>
          </a:solidFill>
          <a:ln w="9525">
            <a:solidFill>
              <a:schemeClr val="tx1"/>
            </a:solidFill>
            <a:round/>
            <a:headEnd/>
            <a:tailEnd/>
          </a:ln>
        </p:spPr>
        <p:txBody>
          <a:bodyPr wrap="none" anchor="ctr"/>
          <a:lstStyle/>
          <a:p>
            <a:pPr algn="ctr"/>
            <a:r>
              <a:rPr lang="nb-NO">
                <a:cs typeface="Arial" charset="0"/>
              </a:rPr>
              <a:t>Assosiasjons</a:t>
            </a:r>
          </a:p>
          <a:p>
            <a:pPr algn="ctr"/>
            <a:r>
              <a:rPr lang="nb-NO">
                <a:cs typeface="Arial" charset="0"/>
              </a:rPr>
              <a:t>kortex</a:t>
            </a:r>
          </a:p>
        </p:txBody>
      </p:sp>
      <p:sp>
        <p:nvSpPr>
          <p:cNvPr id="44039" name="Oval 6"/>
          <p:cNvSpPr>
            <a:spLocks noChangeArrowheads="1"/>
          </p:cNvSpPr>
          <p:nvPr/>
        </p:nvSpPr>
        <p:spPr bwMode="auto">
          <a:xfrm>
            <a:off x="7092950" y="2205038"/>
            <a:ext cx="1727200" cy="1295400"/>
          </a:xfrm>
          <a:prstGeom prst="ellipse">
            <a:avLst/>
          </a:prstGeom>
          <a:solidFill>
            <a:schemeClr val="accent1"/>
          </a:solidFill>
          <a:ln w="9525">
            <a:solidFill>
              <a:schemeClr val="tx1"/>
            </a:solidFill>
            <a:round/>
            <a:headEnd/>
            <a:tailEnd/>
          </a:ln>
        </p:spPr>
        <p:txBody>
          <a:bodyPr wrap="none" anchor="ctr"/>
          <a:lstStyle/>
          <a:p>
            <a:pPr algn="ctr"/>
            <a:r>
              <a:rPr lang="nb-NO">
                <a:cs typeface="Arial" charset="0"/>
              </a:rPr>
              <a:t>Prefrontal</a:t>
            </a:r>
          </a:p>
          <a:p>
            <a:pPr algn="ctr"/>
            <a:r>
              <a:rPr lang="nb-NO">
                <a:cs typeface="Arial" charset="0"/>
              </a:rPr>
              <a:t>kortex.</a:t>
            </a:r>
          </a:p>
          <a:p>
            <a:pPr algn="ctr"/>
            <a:r>
              <a:rPr lang="nb-NO">
                <a:cs typeface="Arial" charset="0"/>
              </a:rPr>
              <a:t>Planlegging og</a:t>
            </a:r>
          </a:p>
          <a:p>
            <a:pPr algn="ctr"/>
            <a:r>
              <a:rPr lang="nb-NO">
                <a:cs typeface="Arial" charset="0"/>
              </a:rPr>
              <a:t>forståelse</a:t>
            </a:r>
          </a:p>
        </p:txBody>
      </p:sp>
      <p:sp>
        <p:nvSpPr>
          <p:cNvPr id="44040" name="Oval 7"/>
          <p:cNvSpPr>
            <a:spLocks noChangeArrowheads="1"/>
          </p:cNvSpPr>
          <p:nvPr/>
        </p:nvSpPr>
        <p:spPr bwMode="auto">
          <a:xfrm>
            <a:off x="6011863" y="3716338"/>
            <a:ext cx="2016125" cy="1727200"/>
          </a:xfrm>
          <a:prstGeom prst="ellipse">
            <a:avLst/>
          </a:prstGeom>
          <a:solidFill>
            <a:schemeClr val="accent1"/>
          </a:solidFill>
          <a:ln w="9525">
            <a:solidFill>
              <a:schemeClr val="tx1"/>
            </a:solidFill>
            <a:round/>
            <a:headEnd/>
            <a:tailEnd/>
          </a:ln>
        </p:spPr>
        <p:txBody>
          <a:bodyPr wrap="none" anchor="ctr"/>
          <a:lstStyle/>
          <a:p>
            <a:pPr algn="ctr"/>
            <a:r>
              <a:rPr lang="nb-NO">
                <a:cs typeface="Arial" charset="0"/>
              </a:rPr>
              <a:t>Hippocampus.</a:t>
            </a:r>
          </a:p>
          <a:p>
            <a:pPr algn="ctr"/>
            <a:r>
              <a:rPr lang="nb-NO">
                <a:cs typeface="Arial" charset="0"/>
              </a:rPr>
              <a:t>Betinget kontekst</a:t>
            </a:r>
          </a:p>
          <a:p>
            <a:pPr algn="ctr"/>
            <a:r>
              <a:rPr lang="nb-NO">
                <a:cs typeface="Arial" charset="0"/>
              </a:rPr>
              <a:t>hukommelse</a:t>
            </a:r>
          </a:p>
          <a:p>
            <a:pPr algn="ctr"/>
            <a:endParaRPr lang="nb-NO">
              <a:cs typeface="Arial" charset="0"/>
            </a:endParaRPr>
          </a:p>
        </p:txBody>
      </p:sp>
      <p:sp>
        <p:nvSpPr>
          <p:cNvPr id="44041" name="Oval 8"/>
          <p:cNvSpPr>
            <a:spLocks noChangeArrowheads="1"/>
          </p:cNvSpPr>
          <p:nvPr/>
        </p:nvSpPr>
        <p:spPr bwMode="auto">
          <a:xfrm>
            <a:off x="3635375" y="4724400"/>
            <a:ext cx="2016125" cy="1655763"/>
          </a:xfrm>
          <a:prstGeom prst="ellipse">
            <a:avLst/>
          </a:prstGeom>
          <a:solidFill>
            <a:schemeClr val="accent1"/>
          </a:solidFill>
          <a:ln w="9525">
            <a:solidFill>
              <a:schemeClr val="tx1"/>
            </a:solidFill>
            <a:round/>
            <a:headEnd/>
            <a:tailEnd/>
          </a:ln>
        </p:spPr>
        <p:txBody>
          <a:bodyPr wrap="none" anchor="ctr"/>
          <a:lstStyle/>
          <a:p>
            <a:pPr algn="ctr"/>
            <a:r>
              <a:rPr lang="nb-NO">
                <a:cs typeface="Arial" charset="0"/>
              </a:rPr>
              <a:t>Nucleus</a:t>
            </a:r>
          </a:p>
          <a:p>
            <a:pPr algn="ctr"/>
            <a:r>
              <a:rPr lang="nb-NO">
                <a:cs typeface="Arial" charset="0"/>
              </a:rPr>
              <a:t>accumbens.</a:t>
            </a:r>
          </a:p>
          <a:p>
            <a:pPr algn="ctr"/>
            <a:r>
              <a:rPr lang="nb-NO">
                <a:cs typeface="Arial" charset="0"/>
              </a:rPr>
              <a:t>Belønningssenter</a:t>
            </a:r>
          </a:p>
        </p:txBody>
      </p:sp>
      <p:sp>
        <p:nvSpPr>
          <p:cNvPr id="44042" name="Oval 9"/>
          <p:cNvSpPr>
            <a:spLocks noChangeArrowheads="1"/>
          </p:cNvSpPr>
          <p:nvPr/>
        </p:nvSpPr>
        <p:spPr bwMode="auto">
          <a:xfrm>
            <a:off x="2124075" y="2852738"/>
            <a:ext cx="2016125" cy="1871662"/>
          </a:xfrm>
          <a:prstGeom prst="ellipse">
            <a:avLst/>
          </a:prstGeom>
          <a:solidFill>
            <a:schemeClr val="accent1"/>
          </a:solidFill>
          <a:ln w="9525">
            <a:solidFill>
              <a:schemeClr val="tx1"/>
            </a:solidFill>
            <a:round/>
            <a:headEnd/>
            <a:tailEnd/>
          </a:ln>
        </p:spPr>
        <p:txBody>
          <a:bodyPr wrap="none" anchor="ctr"/>
          <a:lstStyle/>
          <a:p>
            <a:pPr algn="ctr"/>
            <a:r>
              <a:rPr lang="nb-NO">
                <a:cs typeface="Arial" charset="0"/>
              </a:rPr>
              <a:t>Amygdala.</a:t>
            </a:r>
          </a:p>
          <a:p>
            <a:pPr algn="ctr"/>
            <a:r>
              <a:rPr lang="nb-NO">
                <a:cs typeface="Arial" charset="0"/>
              </a:rPr>
              <a:t>Betinget refleksive</a:t>
            </a:r>
          </a:p>
          <a:p>
            <a:pPr algn="ctr"/>
            <a:r>
              <a:rPr lang="nb-NO">
                <a:cs typeface="Arial" charset="0"/>
              </a:rPr>
              <a:t>sugreaksjoner</a:t>
            </a:r>
          </a:p>
        </p:txBody>
      </p:sp>
      <p:sp>
        <p:nvSpPr>
          <p:cNvPr id="44043" name="AutoShape 10"/>
          <p:cNvSpPr>
            <a:spLocks noChangeArrowheads="1"/>
          </p:cNvSpPr>
          <p:nvPr/>
        </p:nvSpPr>
        <p:spPr bwMode="auto">
          <a:xfrm>
            <a:off x="179388" y="4005263"/>
            <a:ext cx="1944687" cy="792162"/>
          </a:xfrm>
          <a:prstGeom prst="cloudCallout">
            <a:avLst>
              <a:gd name="adj1" fmla="val -44713"/>
              <a:gd name="adj2" fmla="val 70042"/>
            </a:avLst>
          </a:prstGeom>
          <a:solidFill>
            <a:schemeClr val="accent1"/>
          </a:solidFill>
          <a:ln w="9525">
            <a:solidFill>
              <a:schemeClr val="tx1"/>
            </a:solidFill>
            <a:round/>
            <a:headEnd/>
            <a:tailEnd/>
          </a:ln>
        </p:spPr>
        <p:txBody>
          <a:bodyPr/>
          <a:lstStyle/>
          <a:p>
            <a:pPr algn="ctr"/>
            <a:r>
              <a:rPr lang="nb-NO">
                <a:cs typeface="Arial" charset="0"/>
              </a:rPr>
              <a:t>Rusmiddel cues</a:t>
            </a:r>
          </a:p>
        </p:txBody>
      </p:sp>
      <p:sp>
        <p:nvSpPr>
          <p:cNvPr id="44044" name="Line 11"/>
          <p:cNvSpPr>
            <a:spLocks noChangeShapeType="1"/>
          </p:cNvSpPr>
          <p:nvPr/>
        </p:nvSpPr>
        <p:spPr bwMode="auto">
          <a:xfrm flipV="1">
            <a:off x="755650" y="2781300"/>
            <a:ext cx="287338" cy="1008063"/>
          </a:xfrm>
          <a:prstGeom prst="line">
            <a:avLst/>
          </a:prstGeom>
          <a:noFill/>
          <a:ln w="50800">
            <a:solidFill>
              <a:schemeClr val="tx1"/>
            </a:solidFill>
            <a:round/>
            <a:headEnd/>
            <a:tailEnd type="triangle" w="med" len="med"/>
          </a:ln>
        </p:spPr>
        <p:txBody>
          <a:bodyPr/>
          <a:lstStyle/>
          <a:p>
            <a:endParaRPr lang="nb-NO"/>
          </a:p>
        </p:txBody>
      </p:sp>
      <p:sp>
        <p:nvSpPr>
          <p:cNvPr id="44045" name="Line 12"/>
          <p:cNvSpPr>
            <a:spLocks noChangeShapeType="1"/>
          </p:cNvSpPr>
          <p:nvPr/>
        </p:nvSpPr>
        <p:spPr bwMode="auto">
          <a:xfrm flipV="1">
            <a:off x="2124075" y="1844675"/>
            <a:ext cx="863600" cy="144463"/>
          </a:xfrm>
          <a:prstGeom prst="line">
            <a:avLst/>
          </a:prstGeom>
          <a:noFill/>
          <a:ln w="50800">
            <a:solidFill>
              <a:schemeClr val="tx1"/>
            </a:solidFill>
            <a:round/>
            <a:headEnd/>
            <a:tailEnd type="triangle" w="med" len="med"/>
          </a:ln>
        </p:spPr>
        <p:txBody>
          <a:bodyPr/>
          <a:lstStyle/>
          <a:p>
            <a:endParaRPr lang="nb-NO"/>
          </a:p>
        </p:txBody>
      </p:sp>
      <p:sp>
        <p:nvSpPr>
          <p:cNvPr id="44046" name="Line 13"/>
          <p:cNvSpPr>
            <a:spLocks noChangeShapeType="1"/>
          </p:cNvSpPr>
          <p:nvPr/>
        </p:nvSpPr>
        <p:spPr bwMode="auto">
          <a:xfrm>
            <a:off x="1979613" y="2636838"/>
            <a:ext cx="431800" cy="360362"/>
          </a:xfrm>
          <a:prstGeom prst="line">
            <a:avLst/>
          </a:prstGeom>
          <a:noFill/>
          <a:ln w="50800">
            <a:solidFill>
              <a:schemeClr val="tx1"/>
            </a:solidFill>
            <a:round/>
            <a:headEnd/>
            <a:tailEnd type="triangle" w="med" len="med"/>
          </a:ln>
        </p:spPr>
        <p:txBody>
          <a:bodyPr/>
          <a:lstStyle/>
          <a:p>
            <a:endParaRPr lang="nb-NO"/>
          </a:p>
        </p:txBody>
      </p:sp>
      <p:sp>
        <p:nvSpPr>
          <p:cNvPr id="44047" name="Line 14"/>
          <p:cNvSpPr>
            <a:spLocks noChangeShapeType="1"/>
          </p:cNvSpPr>
          <p:nvPr/>
        </p:nvSpPr>
        <p:spPr bwMode="auto">
          <a:xfrm>
            <a:off x="4356100" y="1773238"/>
            <a:ext cx="720725" cy="71437"/>
          </a:xfrm>
          <a:prstGeom prst="line">
            <a:avLst/>
          </a:prstGeom>
          <a:noFill/>
          <a:ln w="50800">
            <a:solidFill>
              <a:schemeClr val="tx1"/>
            </a:solidFill>
            <a:round/>
            <a:headEnd/>
            <a:tailEnd type="triangle" w="med" len="med"/>
          </a:ln>
        </p:spPr>
        <p:txBody>
          <a:bodyPr/>
          <a:lstStyle/>
          <a:p>
            <a:endParaRPr lang="nb-NO"/>
          </a:p>
        </p:txBody>
      </p:sp>
      <p:sp>
        <p:nvSpPr>
          <p:cNvPr id="44048" name="Line 15"/>
          <p:cNvSpPr>
            <a:spLocks noChangeShapeType="1"/>
          </p:cNvSpPr>
          <p:nvPr/>
        </p:nvSpPr>
        <p:spPr bwMode="auto">
          <a:xfrm>
            <a:off x="6659563" y="2205038"/>
            <a:ext cx="577850" cy="215900"/>
          </a:xfrm>
          <a:prstGeom prst="line">
            <a:avLst/>
          </a:prstGeom>
          <a:noFill/>
          <a:ln w="50800">
            <a:solidFill>
              <a:schemeClr val="tx1"/>
            </a:solidFill>
            <a:round/>
            <a:headEnd/>
            <a:tailEnd type="triangle" w="med" len="med"/>
          </a:ln>
        </p:spPr>
        <p:txBody>
          <a:bodyPr/>
          <a:lstStyle/>
          <a:p>
            <a:endParaRPr lang="nb-NO"/>
          </a:p>
        </p:txBody>
      </p:sp>
      <p:sp>
        <p:nvSpPr>
          <p:cNvPr id="44049" name="Line 16"/>
          <p:cNvSpPr>
            <a:spLocks noChangeShapeType="1"/>
          </p:cNvSpPr>
          <p:nvPr/>
        </p:nvSpPr>
        <p:spPr bwMode="auto">
          <a:xfrm flipH="1">
            <a:off x="7812088" y="3573463"/>
            <a:ext cx="144462" cy="360362"/>
          </a:xfrm>
          <a:prstGeom prst="line">
            <a:avLst/>
          </a:prstGeom>
          <a:noFill/>
          <a:ln w="50800">
            <a:solidFill>
              <a:schemeClr val="tx1"/>
            </a:solidFill>
            <a:round/>
            <a:headEnd/>
            <a:tailEnd type="triangle" w="med" len="med"/>
          </a:ln>
        </p:spPr>
        <p:txBody>
          <a:bodyPr/>
          <a:lstStyle/>
          <a:p>
            <a:endParaRPr lang="nb-NO"/>
          </a:p>
        </p:txBody>
      </p:sp>
      <p:sp>
        <p:nvSpPr>
          <p:cNvPr id="44050" name="Line 17"/>
          <p:cNvSpPr>
            <a:spLocks noChangeShapeType="1"/>
          </p:cNvSpPr>
          <p:nvPr/>
        </p:nvSpPr>
        <p:spPr bwMode="auto">
          <a:xfrm flipV="1">
            <a:off x="7164388" y="3357563"/>
            <a:ext cx="215900" cy="287337"/>
          </a:xfrm>
          <a:prstGeom prst="line">
            <a:avLst/>
          </a:prstGeom>
          <a:noFill/>
          <a:ln w="50800">
            <a:solidFill>
              <a:schemeClr val="tx1"/>
            </a:solidFill>
            <a:round/>
            <a:headEnd/>
            <a:tailEnd type="triangle" w="med" len="med"/>
          </a:ln>
        </p:spPr>
        <p:txBody>
          <a:bodyPr/>
          <a:lstStyle/>
          <a:p>
            <a:endParaRPr lang="nb-NO"/>
          </a:p>
        </p:txBody>
      </p:sp>
      <p:sp>
        <p:nvSpPr>
          <p:cNvPr id="44051" name="Line 18"/>
          <p:cNvSpPr>
            <a:spLocks noChangeShapeType="1"/>
          </p:cNvSpPr>
          <p:nvPr/>
        </p:nvSpPr>
        <p:spPr bwMode="auto">
          <a:xfrm>
            <a:off x="4283075" y="3933825"/>
            <a:ext cx="1657350" cy="431800"/>
          </a:xfrm>
          <a:prstGeom prst="line">
            <a:avLst/>
          </a:prstGeom>
          <a:noFill/>
          <a:ln w="50800">
            <a:solidFill>
              <a:schemeClr val="tx1"/>
            </a:solidFill>
            <a:round/>
            <a:headEnd/>
            <a:tailEnd type="triangle" w="med" len="med"/>
          </a:ln>
        </p:spPr>
        <p:txBody>
          <a:bodyPr/>
          <a:lstStyle/>
          <a:p>
            <a:endParaRPr lang="nb-NO"/>
          </a:p>
        </p:txBody>
      </p:sp>
      <p:sp>
        <p:nvSpPr>
          <p:cNvPr id="44052" name="Line 19"/>
          <p:cNvSpPr>
            <a:spLocks noChangeShapeType="1"/>
          </p:cNvSpPr>
          <p:nvPr/>
        </p:nvSpPr>
        <p:spPr bwMode="auto">
          <a:xfrm flipH="1" flipV="1">
            <a:off x="4356100" y="3789363"/>
            <a:ext cx="1655763" cy="360362"/>
          </a:xfrm>
          <a:prstGeom prst="line">
            <a:avLst/>
          </a:prstGeom>
          <a:noFill/>
          <a:ln w="50800">
            <a:solidFill>
              <a:schemeClr val="tx1"/>
            </a:solidFill>
            <a:round/>
            <a:headEnd/>
            <a:tailEnd type="triangle" w="med" len="med"/>
          </a:ln>
        </p:spPr>
        <p:txBody>
          <a:bodyPr/>
          <a:lstStyle/>
          <a:p>
            <a:endParaRPr lang="nb-NO"/>
          </a:p>
        </p:txBody>
      </p:sp>
      <p:sp>
        <p:nvSpPr>
          <p:cNvPr id="44053" name="Line 20"/>
          <p:cNvSpPr>
            <a:spLocks noChangeShapeType="1"/>
          </p:cNvSpPr>
          <p:nvPr/>
        </p:nvSpPr>
        <p:spPr bwMode="auto">
          <a:xfrm flipH="1" flipV="1">
            <a:off x="3995738" y="4292600"/>
            <a:ext cx="288925" cy="288925"/>
          </a:xfrm>
          <a:prstGeom prst="line">
            <a:avLst/>
          </a:prstGeom>
          <a:noFill/>
          <a:ln w="50800">
            <a:solidFill>
              <a:schemeClr val="tx1"/>
            </a:solidFill>
            <a:round/>
            <a:headEnd/>
            <a:tailEnd type="triangle" w="med" len="med"/>
          </a:ln>
        </p:spPr>
        <p:txBody>
          <a:bodyPr/>
          <a:lstStyle/>
          <a:p>
            <a:endParaRPr lang="nb-NO"/>
          </a:p>
        </p:txBody>
      </p:sp>
      <p:sp>
        <p:nvSpPr>
          <p:cNvPr id="44054" name="Line 21"/>
          <p:cNvSpPr>
            <a:spLocks noChangeShapeType="1"/>
          </p:cNvSpPr>
          <p:nvPr/>
        </p:nvSpPr>
        <p:spPr bwMode="auto">
          <a:xfrm flipH="1">
            <a:off x="1908175" y="4581525"/>
            <a:ext cx="647700" cy="863600"/>
          </a:xfrm>
          <a:prstGeom prst="line">
            <a:avLst/>
          </a:prstGeom>
          <a:noFill/>
          <a:ln w="50800">
            <a:solidFill>
              <a:schemeClr val="tx1"/>
            </a:solidFill>
            <a:round/>
            <a:headEnd/>
            <a:tailEnd type="triangle" w="med" len="med"/>
          </a:ln>
        </p:spPr>
        <p:txBody>
          <a:bodyPr/>
          <a:lstStyle/>
          <a:p>
            <a:endParaRPr lang="nb-NO"/>
          </a:p>
        </p:txBody>
      </p:sp>
      <p:sp>
        <p:nvSpPr>
          <p:cNvPr id="44055" name="Rectangle 22"/>
          <p:cNvSpPr>
            <a:spLocks noChangeArrowheads="1"/>
          </p:cNvSpPr>
          <p:nvPr/>
        </p:nvSpPr>
        <p:spPr bwMode="auto">
          <a:xfrm>
            <a:off x="971600" y="5589240"/>
            <a:ext cx="1728986" cy="576064"/>
          </a:xfrm>
          <a:prstGeom prst="rect">
            <a:avLst/>
          </a:prstGeom>
          <a:solidFill>
            <a:schemeClr val="bg1"/>
          </a:solidFill>
          <a:ln w="9525">
            <a:solidFill>
              <a:schemeClr val="bg1"/>
            </a:solidFill>
            <a:miter lim="800000"/>
            <a:headEnd/>
            <a:tailEnd/>
          </a:ln>
        </p:spPr>
        <p:txBody>
          <a:bodyPr wrap="none" anchor="ctr"/>
          <a:lstStyle/>
          <a:p>
            <a:pPr algn="ctr"/>
            <a:r>
              <a:rPr lang="nb-NO" b="1" dirty="0" smtClean="0">
                <a:cs typeface="Arial" charset="0"/>
              </a:rPr>
              <a:t>Inntak av rusmidler</a:t>
            </a:r>
            <a:endParaRPr lang="nb-NO" sz="1200" b="1" dirty="0">
              <a:cs typeface="Arial" charset="0"/>
            </a:endParaRPr>
          </a:p>
        </p:txBody>
      </p:sp>
      <p:sp>
        <p:nvSpPr>
          <p:cNvPr id="44056" name="Line 23"/>
          <p:cNvSpPr>
            <a:spLocks noChangeShapeType="1"/>
          </p:cNvSpPr>
          <p:nvPr/>
        </p:nvSpPr>
        <p:spPr bwMode="auto">
          <a:xfrm flipH="1">
            <a:off x="5724525" y="5300663"/>
            <a:ext cx="647700" cy="287337"/>
          </a:xfrm>
          <a:prstGeom prst="line">
            <a:avLst/>
          </a:prstGeom>
          <a:noFill/>
          <a:ln w="50800">
            <a:solidFill>
              <a:schemeClr val="tx1"/>
            </a:solidFill>
            <a:round/>
            <a:headEnd/>
            <a:tailEnd type="triangle" w="med" len="med"/>
          </a:ln>
        </p:spPr>
        <p:txBody>
          <a:bodyPr/>
          <a:lstStyle/>
          <a:p>
            <a:endParaRPr lang="nb-NO"/>
          </a:p>
        </p:txBody>
      </p:sp>
      <p:sp>
        <p:nvSpPr>
          <p:cNvPr id="44057" name="Line 24"/>
          <p:cNvSpPr>
            <a:spLocks noChangeShapeType="1"/>
          </p:cNvSpPr>
          <p:nvPr/>
        </p:nvSpPr>
        <p:spPr bwMode="auto">
          <a:xfrm flipV="1">
            <a:off x="5795963" y="5516563"/>
            <a:ext cx="576262" cy="215900"/>
          </a:xfrm>
          <a:prstGeom prst="line">
            <a:avLst/>
          </a:prstGeom>
          <a:noFill/>
          <a:ln w="50800">
            <a:solidFill>
              <a:schemeClr val="tx1"/>
            </a:solidFill>
            <a:round/>
            <a:headEnd/>
            <a:tailEnd type="triangle" w="med" len="med"/>
          </a:ln>
        </p:spPr>
        <p:txBody>
          <a:bodyPr/>
          <a:lstStyle/>
          <a:p>
            <a:endParaRPr lang="nb-NO"/>
          </a:p>
        </p:txBody>
      </p:sp>
      <p:sp>
        <p:nvSpPr>
          <p:cNvPr id="44058" name="Line 25"/>
          <p:cNvSpPr>
            <a:spLocks noChangeShapeType="1"/>
          </p:cNvSpPr>
          <p:nvPr/>
        </p:nvSpPr>
        <p:spPr bwMode="auto">
          <a:xfrm>
            <a:off x="3851275" y="4508500"/>
            <a:ext cx="215900" cy="215900"/>
          </a:xfrm>
          <a:prstGeom prst="line">
            <a:avLst/>
          </a:prstGeom>
          <a:noFill/>
          <a:ln w="50800">
            <a:solidFill>
              <a:schemeClr val="tx1"/>
            </a:solidFill>
            <a:round/>
            <a:headEnd/>
            <a:tailEnd type="triangle" w="med" len="med"/>
          </a:ln>
        </p:spPr>
        <p:txBody>
          <a:bodyPr/>
          <a:lstStyle/>
          <a:p>
            <a:endParaRPr lang="nb-NO"/>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tel 1"/>
          <p:cNvSpPr>
            <a:spLocks noGrp="1"/>
          </p:cNvSpPr>
          <p:nvPr>
            <p:ph type="title"/>
          </p:nvPr>
        </p:nvSpPr>
        <p:spPr/>
        <p:txBody>
          <a:bodyPr/>
          <a:lstStyle/>
          <a:p>
            <a:pPr algn="ctr"/>
            <a:r>
              <a:rPr lang="nb-NO" smtClean="0">
                <a:ea typeface="ＭＳ Ｐゴシック" pitchFamily="34" charset="-128"/>
              </a:rPr>
              <a:t>Sagitalt MR caput med visulaisering av amygdala og hippocampus</a:t>
            </a:r>
          </a:p>
        </p:txBody>
      </p:sp>
      <p:pic>
        <p:nvPicPr>
          <p:cNvPr id="36867" name="Picture 2" descr="G:\FellesFOU\Jon\Power Point\bilder\Figure 8-30.jpg"/>
          <p:cNvPicPr>
            <a:picLocks noGrp="1" noChangeAspect="1" noChangeArrowheads="1"/>
          </p:cNvPicPr>
          <p:nvPr>
            <p:ph idx="1"/>
          </p:nvPr>
        </p:nvPicPr>
        <p:blipFill>
          <a:blip r:embed="rId2" cstate="print"/>
          <a:srcRect/>
          <a:stretch>
            <a:fillRect/>
          </a:stretch>
        </p:blipFill>
        <p:spPr>
          <a:xfrm>
            <a:off x="1862138" y="2259013"/>
            <a:ext cx="5495925" cy="3635375"/>
          </a:xfr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p:txBody>
          <a:bodyPr/>
          <a:lstStyle/>
          <a:p>
            <a:pPr algn="ctr"/>
            <a:r>
              <a:rPr lang="nb-NO" dirty="0" smtClean="0">
                <a:ea typeface="ＭＳ Ｐゴシック" pitchFamily="34" charset="-128"/>
              </a:rPr>
              <a:t>Hva er implisitt hukommelse?</a:t>
            </a:r>
          </a:p>
        </p:txBody>
      </p:sp>
      <p:sp>
        <p:nvSpPr>
          <p:cNvPr id="57347" name="Rectangle 3"/>
          <p:cNvSpPr>
            <a:spLocks noGrp="1" noChangeArrowheads="1"/>
          </p:cNvSpPr>
          <p:nvPr>
            <p:ph type="body" idx="4294967295"/>
          </p:nvPr>
        </p:nvSpPr>
        <p:spPr/>
        <p:txBody>
          <a:bodyPr/>
          <a:lstStyle/>
          <a:p>
            <a:r>
              <a:rPr lang="nb-NO" sz="2000" dirty="0" smtClean="0">
                <a:ea typeface="ＭＳ Ｐゴシック" pitchFamily="34" charset="-128"/>
              </a:rPr>
              <a:t>Implisitt hukommelse er prosedyreorientert. Det er atferd som er observerbar, men som individet ikke kan sette ord på</a:t>
            </a:r>
          </a:p>
          <a:p>
            <a:r>
              <a:rPr lang="nb-NO" sz="2000" dirty="0" smtClean="0">
                <a:ea typeface="ＭＳ Ｐゴシック" pitchFamily="34" charset="-128"/>
              </a:rPr>
              <a:t>De internaliserte objektrelasjonene som er dannet i repetitive samspill med omsorgspersonene er implisitt informasjon</a:t>
            </a:r>
          </a:p>
          <a:p>
            <a:r>
              <a:rPr lang="nb-NO" sz="2000" dirty="0" smtClean="0">
                <a:ea typeface="ＭＳ Ｐゴシック" pitchFamily="34" charset="-128"/>
              </a:rPr>
              <a:t>Assosiasjonene mellom ord, følelser, ideer og ulike personer er også implisitt informasjon</a:t>
            </a:r>
          </a:p>
          <a:p>
            <a:r>
              <a:rPr lang="nb-NO" sz="2000" dirty="0" smtClean="0">
                <a:ea typeface="ＭＳ Ｐゴシック" pitchFamily="34" charset="-128"/>
              </a:rPr>
              <a:t>Sug etter rusmidler er også implisitt informasjon</a:t>
            </a:r>
          </a:p>
          <a:p>
            <a:pPr>
              <a:buFontTx/>
              <a:buNone/>
            </a:pPr>
            <a:r>
              <a:rPr lang="nb-NO" sz="2000" dirty="0" smtClean="0">
                <a:ea typeface="ＭＳ Ｐゴシック" pitchFamily="34" charset="-128"/>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ctr"/>
            <a:r>
              <a:rPr lang="nb-NO" dirty="0" smtClean="0"/>
              <a:t>Kliniske eksempler på implisitt hukommelse</a:t>
            </a:r>
            <a:endParaRPr lang="nb-NO" dirty="0"/>
          </a:p>
        </p:txBody>
      </p:sp>
      <p:sp>
        <p:nvSpPr>
          <p:cNvPr id="3" name="Plassholder for innhold 2"/>
          <p:cNvSpPr>
            <a:spLocks noGrp="1"/>
          </p:cNvSpPr>
          <p:nvPr>
            <p:ph idx="1"/>
          </p:nvPr>
        </p:nvSpPr>
        <p:spPr/>
        <p:txBody>
          <a:bodyPr/>
          <a:lstStyle/>
          <a:p>
            <a:endParaRPr lang="nb-NO" dirty="0" smtClean="0">
              <a:ea typeface="ＭＳ Ｐゴシック" pitchFamily="34" charset="-128"/>
            </a:endParaRPr>
          </a:p>
          <a:p>
            <a:r>
              <a:rPr lang="nb-NO" dirty="0" smtClean="0">
                <a:ea typeface="ＭＳ Ｐゴシック" pitchFamily="34" charset="-128"/>
              </a:rPr>
              <a:t>Hvis du får angst  for autoriteter på grunn av tidligere samspill med din far uten at du er klar over sammenhengen så er du i implisitt modus</a:t>
            </a:r>
          </a:p>
          <a:p>
            <a:r>
              <a:rPr lang="nb-NO" dirty="0" smtClean="0">
                <a:ea typeface="ＭＳ Ｐゴシック" pitchFamily="34" charset="-128"/>
              </a:rPr>
              <a:t>Hvis du blir trist når du hører en melodi, og du ikke klar over at denne melodien ble spilt i din fars begravelse er du i implisitt modus</a:t>
            </a:r>
          </a:p>
          <a:p>
            <a:r>
              <a:rPr lang="nb-NO" dirty="0" smtClean="0">
                <a:ea typeface="ＭＳ Ｐゴシック" pitchFamily="34" charset="-128"/>
              </a:rPr>
              <a:t>Hvis du får sug etter rusmidler uten å være klar over sammenhengen så er du også i implisitt modus</a:t>
            </a:r>
          </a:p>
          <a:p>
            <a:pPr>
              <a:buNone/>
            </a:pPr>
            <a:endParaRPr lang="nb-NO"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tel 1"/>
          <p:cNvSpPr>
            <a:spLocks noGrp="1"/>
          </p:cNvSpPr>
          <p:nvPr>
            <p:ph type="title"/>
          </p:nvPr>
        </p:nvSpPr>
        <p:spPr/>
        <p:txBody>
          <a:bodyPr/>
          <a:lstStyle/>
          <a:p>
            <a:pPr algn="ctr"/>
            <a:r>
              <a:rPr lang="nb-NO" sz="2800" smtClean="0"/>
              <a:t>To system i hjernen for hukommelse- det eksplisitte og det implisitte</a:t>
            </a:r>
          </a:p>
        </p:txBody>
      </p:sp>
      <p:sp>
        <p:nvSpPr>
          <p:cNvPr id="64515" name="Plassholder for innhold 2"/>
          <p:cNvSpPr>
            <a:spLocks noGrp="1"/>
          </p:cNvSpPr>
          <p:nvPr>
            <p:ph idx="1"/>
          </p:nvPr>
        </p:nvSpPr>
        <p:spPr/>
        <p:txBody>
          <a:bodyPr/>
          <a:lstStyle/>
          <a:p>
            <a:r>
              <a:rPr lang="nb-NO" smtClean="0"/>
              <a:t>Eksplisitt hukommelse er lokalisert i hippocampus</a:t>
            </a:r>
          </a:p>
          <a:p>
            <a:r>
              <a:rPr lang="nb-NO" smtClean="0"/>
              <a:t>Det eksplisitte system arbeider sakte og trenger en  mental innsats for å aktiveres</a:t>
            </a:r>
          </a:p>
          <a:p>
            <a:r>
              <a:rPr lang="nb-NO" smtClean="0"/>
              <a:t>Det eksplisitte system kontrollers av venstre temporallapp</a:t>
            </a:r>
          </a:p>
          <a:p>
            <a:r>
              <a:rPr lang="nb-NO" smtClean="0"/>
              <a:t>Implisitt hukommelse er lokalisert i amygdala</a:t>
            </a:r>
          </a:p>
          <a:p>
            <a:r>
              <a:rPr lang="nb-NO" smtClean="0"/>
              <a:t>Det implisitte system arbeider meget raskt uten at du trenger å anstrenge deg</a:t>
            </a:r>
          </a:p>
          <a:p>
            <a:r>
              <a:rPr lang="nb-NO" smtClean="0"/>
              <a:t>Det implisitte system kontrolleres av høyre hemisfære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p:txBody>
          <a:bodyPr/>
          <a:lstStyle/>
          <a:p>
            <a:pPr algn="ctr"/>
            <a:r>
              <a:rPr lang="nb-NO" sz="3400" smtClean="0">
                <a:ea typeface="ＭＳ Ｐゴシック" pitchFamily="34" charset="-128"/>
              </a:rPr>
              <a:t>Definisjon</a:t>
            </a:r>
          </a:p>
        </p:txBody>
      </p:sp>
      <p:sp>
        <p:nvSpPr>
          <p:cNvPr id="56323" name="Rectangle 3"/>
          <p:cNvSpPr>
            <a:spLocks noGrp="1" noChangeArrowheads="1"/>
          </p:cNvSpPr>
          <p:nvPr>
            <p:ph type="body" idx="4294967295"/>
          </p:nvPr>
        </p:nvSpPr>
        <p:spPr/>
        <p:txBody>
          <a:bodyPr/>
          <a:lstStyle/>
          <a:p>
            <a:r>
              <a:rPr lang="nb-NO" smtClean="0">
                <a:ea typeface="ＭＳ Ｐゴシック" pitchFamily="34" charset="-128"/>
              </a:rPr>
              <a:t>Mentalisering; Hvordan vi ser mening i det sosiale samspill ved å tenke hvilke mentale prosesser som ligger bak egne og andre menneskers atferd</a:t>
            </a:r>
          </a:p>
          <a:p>
            <a:r>
              <a:rPr lang="nb-NO" smtClean="0">
                <a:ea typeface="ＭＳ Ｐゴシック" pitchFamily="34" charset="-128"/>
              </a:rPr>
              <a:t>Mentalisering kan være:</a:t>
            </a:r>
          </a:p>
          <a:p>
            <a:pPr lvl="1"/>
            <a:r>
              <a:rPr lang="nb-NO" smtClean="0">
                <a:ea typeface="ＭＳ Ｐゴシック" pitchFamily="34" charset="-128"/>
              </a:rPr>
              <a:t>Implisitt og eksplisitt</a:t>
            </a:r>
          </a:p>
          <a:p>
            <a:pPr lvl="1"/>
            <a:r>
              <a:rPr lang="nb-NO" smtClean="0">
                <a:ea typeface="ＭＳ Ｐゴシック" pitchFamily="34" charset="-128"/>
              </a:rPr>
              <a:t>Selvmentalisering eller mentalisering av andre</a:t>
            </a:r>
          </a:p>
          <a:p>
            <a:pPr lvl="1"/>
            <a:r>
              <a:rPr lang="nb-NO" smtClean="0">
                <a:ea typeface="ＭＳ Ｐゴシック" pitchFamily="34" charset="-128"/>
              </a:rPr>
              <a:t>Kognitiv og affektiv mentalisering</a:t>
            </a:r>
          </a:p>
          <a:p>
            <a:pPr lvl="1"/>
            <a:endParaRPr lang="nb-NO" smtClean="0">
              <a:ea typeface="ＭＳ Ｐゴシック" pitchFamily="34" charset="-128"/>
            </a:endParaRPr>
          </a:p>
          <a:p>
            <a:r>
              <a:rPr lang="nb-NO" smtClean="0">
                <a:ea typeface="ＭＳ Ｐゴシック" pitchFamily="34" charset="-128"/>
              </a:rPr>
              <a:t>Mentalisering er viktig ved alle former for terapi</a:t>
            </a:r>
          </a:p>
          <a:p>
            <a:endParaRPr lang="nb-NO" smtClean="0">
              <a:ea typeface="ＭＳ Ｐゴシック" pitchFamily="34"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idx="4294967295"/>
          </p:nvPr>
        </p:nvSpPr>
        <p:spPr>
          <a:xfrm>
            <a:off x="609600" y="549275"/>
            <a:ext cx="8001000" cy="576263"/>
          </a:xfrm>
        </p:spPr>
        <p:txBody>
          <a:bodyPr/>
          <a:lstStyle/>
          <a:p>
            <a:pPr algn="ctr"/>
            <a:r>
              <a:rPr lang="nb-NO" smtClean="0"/>
              <a:t> Begrepsavklaring - mentalisering</a:t>
            </a:r>
          </a:p>
        </p:txBody>
      </p:sp>
      <p:sp>
        <p:nvSpPr>
          <p:cNvPr id="74755" name="Rectangle 3"/>
          <p:cNvSpPr>
            <a:spLocks noGrp="1" noChangeArrowheads="1"/>
          </p:cNvSpPr>
          <p:nvPr>
            <p:ph type="body" idx="4294967295"/>
          </p:nvPr>
        </p:nvSpPr>
        <p:spPr>
          <a:xfrm>
            <a:off x="609600" y="1341438"/>
            <a:ext cx="8001000" cy="5059362"/>
          </a:xfrm>
        </p:spPr>
        <p:txBody>
          <a:bodyPr/>
          <a:lstStyle/>
          <a:p>
            <a:r>
              <a:rPr lang="nb-NO" b="1" smtClean="0"/>
              <a:t>Mindfulness;</a:t>
            </a:r>
            <a:r>
              <a:rPr lang="nb-NO" sz="2000" smtClean="0"/>
              <a:t> eksplisitt modus her og nå orientert mot seg selv. Orientert både mot det kognitive og affektive</a:t>
            </a:r>
          </a:p>
          <a:p>
            <a:r>
              <a:rPr lang="nb-NO" b="1" smtClean="0"/>
              <a:t>Psychological mindedness;</a:t>
            </a:r>
            <a:r>
              <a:rPr lang="nb-NO" sz="2000" smtClean="0"/>
              <a:t> eksplisitt selvorientert modus. Orientert både mot det kognitive og affektive</a:t>
            </a:r>
          </a:p>
          <a:p>
            <a:r>
              <a:rPr lang="nb-NO" b="1" smtClean="0"/>
              <a:t>Empati; </a:t>
            </a:r>
            <a:r>
              <a:rPr lang="nb-NO" sz="2000" smtClean="0"/>
              <a:t>eksplisitt og implisitt modus orientert mot andre hvor det affektive dominerer</a:t>
            </a:r>
            <a:endParaRPr lang="nb-NO" sz="2000" b="1" smtClean="0"/>
          </a:p>
          <a:p>
            <a:r>
              <a:rPr lang="nb-NO" b="1" smtClean="0"/>
              <a:t>Affekt bevissthet;</a:t>
            </a:r>
            <a:r>
              <a:rPr lang="nb-NO" sz="2000" smtClean="0"/>
              <a:t> eksplisitt modus orientert mot seg selv og andre hvor det affektive perspektiv dominerer</a:t>
            </a:r>
          </a:p>
          <a:p>
            <a:r>
              <a:rPr lang="nb-NO" b="1" smtClean="0"/>
              <a:t>Mentalisering; </a:t>
            </a:r>
            <a:r>
              <a:rPr lang="nb-NO" sz="2000" smtClean="0"/>
              <a:t>implisitt og eksplisitt modus orientert mot seg selv og andre med vekt både på kognisjon og affekt her og nå og i fortid</a:t>
            </a:r>
          </a:p>
          <a:p>
            <a:pPr>
              <a:buFontTx/>
              <a:buNone/>
            </a:pPr>
            <a:endParaRPr lang="nb-NO" sz="2800" b="1"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p:txBody>
          <a:bodyPr/>
          <a:lstStyle/>
          <a:p>
            <a:pPr algn="ctr"/>
            <a:r>
              <a:rPr lang="nb-NO" smtClean="0"/>
              <a:t>Hva er implisitt mentalisering?</a:t>
            </a:r>
          </a:p>
        </p:txBody>
      </p:sp>
      <p:sp>
        <p:nvSpPr>
          <p:cNvPr id="62467" name="Rectangle 3"/>
          <p:cNvSpPr>
            <a:spLocks noGrp="1" noChangeArrowheads="1"/>
          </p:cNvSpPr>
          <p:nvPr>
            <p:ph type="body" idx="4294967295"/>
          </p:nvPr>
        </p:nvSpPr>
        <p:spPr/>
        <p:txBody>
          <a:bodyPr/>
          <a:lstStyle/>
          <a:p>
            <a:endParaRPr lang="nb-NO" sz="2000" dirty="0" smtClean="0"/>
          </a:p>
          <a:p>
            <a:r>
              <a:rPr lang="nb-NO" sz="2000" dirty="0" smtClean="0"/>
              <a:t>Implisitt hukommelse er prosedyreorientert. Det er atferd som er observerbar og som individet ikke kan sette ord på</a:t>
            </a:r>
          </a:p>
          <a:p>
            <a:r>
              <a:rPr lang="nb-NO" sz="2000" dirty="0" smtClean="0"/>
              <a:t>De internaliserte objektrelasjonene som er dannet i repetitive samspill med omsorgspersonene er implisitt informasjon</a:t>
            </a:r>
          </a:p>
          <a:p>
            <a:r>
              <a:rPr lang="nb-NO" sz="2000" dirty="0" smtClean="0"/>
              <a:t>Assosiasjonene mellom ord, følelser, ideer og ulike personer er også implisitt informasjon</a:t>
            </a:r>
          </a:p>
          <a:p>
            <a:pPr>
              <a:buFontTx/>
              <a:buNone/>
            </a:pPr>
            <a:r>
              <a:rPr lang="nb-NO" sz="2000" dirty="0" smtClean="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idx="4294967295"/>
          </p:nvPr>
        </p:nvSpPr>
        <p:spPr/>
        <p:txBody>
          <a:bodyPr/>
          <a:lstStyle/>
          <a:p>
            <a:pPr algn="ctr"/>
            <a:r>
              <a:rPr lang="nb-NO" smtClean="0"/>
              <a:t>Hva er eksplisitt mentaliserng?</a:t>
            </a:r>
          </a:p>
        </p:txBody>
      </p:sp>
      <p:sp>
        <p:nvSpPr>
          <p:cNvPr id="63491" name="Rectangle 3"/>
          <p:cNvSpPr>
            <a:spLocks noGrp="1" noChangeArrowheads="1"/>
          </p:cNvSpPr>
          <p:nvPr>
            <p:ph type="body" idx="4294967295"/>
          </p:nvPr>
        </p:nvSpPr>
        <p:spPr/>
        <p:txBody>
          <a:bodyPr/>
          <a:lstStyle/>
          <a:p>
            <a:r>
              <a:rPr lang="nb-NO" smtClean="0"/>
              <a:t>Eksplisitt hukommelse involverer hukommelsen om fakta og ideer og den selvbiografiske hukommelsen</a:t>
            </a:r>
          </a:p>
          <a:p>
            <a:r>
              <a:rPr lang="nb-NO" smtClean="0"/>
              <a:t>Hvis du husker at du som 8 åring skåret tre mål i en viktig fotballkamp og at du var stolt av deg selv så er dette eksplisitt informasjon</a:t>
            </a:r>
          </a:p>
          <a:p>
            <a:r>
              <a:rPr lang="nb-NO" smtClean="0"/>
              <a:t>Når du klarer å kommunisere denne informasjonen ved hjelp av ord kan du være i eksplisitt modus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ctr"/>
            <a:r>
              <a:rPr lang="nb-NO" dirty="0" err="1" smtClean="0"/>
              <a:t>Agdena</a:t>
            </a:r>
            <a:endParaRPr lang="nb-NO" dirty="0"/>
          </a:p>
        </p:txBody>
      </p:sp>
      <p:sp>
        <p:nvSpPr>
          <p:cNvPr id="3" name="Plassholder for innhold 2"/>
          <p:cNvSpPr>
            <a:spLocks noGrp="1"/>
          </p:cNvSpPr>
          <p:nvPr>
            <p:ph idx="1"/>
          </p:nvPr>
        </p:nvSpPr>
        <p:spPr/>
        <p:txBody>
          <a:bodyPr/>
          <a:lstStyle/>
          <a:p>
            <a:r>
              <a:rPr lang="nb-NO" dirty="0" smtClean="0"/>
              <a:t>Implisitt og eksplisitt hukommelse</a:t>
            </a:r>
          </a:p>
          <a:p>
            <a:r>
              <a:rPr lang="nb-NO" dirty="0" smtClean="0"/>
              <a:t>Hva er </a:t>
            </a:r>
            <a:r>
              <a:rPr lang="nb-NO" dirty="0" err="1" smtClean="0"/>
              <a:t>mentalisering</a:t>
            </a:r>
            <a:r>
              <a:rPr lang="nb-NO" dirty="0" smtClean="0"/>
              <a:t>?</a:t>
            </a:r>
          </a:p>
          <a:p>
            <a:r>
              <a:rPr lang="nb-NO" dirty="0" err="1" smtClean="0"/>
              <a:t>Mentaliseringssvikt</a:t>
            </a:r>
            <a:r>
              <a:rPr lang="nb-NO" dirty="0" smtClean="0"/>
              <a:t> – ulike former</a:t>
            </a:r>
          </a:p>
          <a:p>
            <a:r>
              <a:rPr lang="nb-NO" dirty="0" smtClean="0"/>
              <a:t>Vertikal og horisontal </a:t>
            </a:r>
            <a:r>
              <a:rPr lang="nb-NO" dirty="0" err="1" smtClean="0"/>
              <a:t>mentalisering</a:t>
            </a:r>
            <a:endParaRPr lang="nb-NO" dirty="0" smtClean="0"/>
          </a:p>
          <a:p>
            <a:r>
              <a:rPr lang="nb-NO" dirty="0" smtClean="0"/>
              <a:t>Systemteori</a:t>
            </a:r>
          </a:p>
          <a:p>
            <a:r>
              <a:rPr lang="nb-NO" dirty="0" err="1" smtClean="0"/>
              <a:t>Subgruppe</a:t>
            </a:r>
            <a:r>
              <a:rPr lang="nb-NO" dirty="0" smtClean="0"/>
              <a:t> teknikker</a:t>
            </a:r>
          </a:p>
          <a:p>
            <a:r>
              <a:rPr lang="nb-NO" dirty="0" smtClean="0"/>
              <a:t>Generelle råd</a:t>
            </a:r>
          </a:p>
          <a:p>
            <a:r>
              <a:rPr lang="nb-NO" dirty="0" smtClean="0"/>
              <a:t>Konklusjon</a:t>
            </a:r>
          </a:p>
          <a:p>
            <a:endParaRPr lang="nb-NO" dirty="0" smtClean="0"/>
          </a:p>
          <a:p>
            <a:endParaRPr lang="nb-NO" dirty="0" smtClean="0"/>
          </a:p>
          <a:p>
            <a:endParaRPr lang="nb-NO"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idx="4294967295"/>
          </p:nvPr>
        </p:nvSpPr>
        <p:spPr/>
        <p:txBody>
          <a:bodyPr/>
          <a:lstStyle/>
          <a:p>
            <a:pPr algn="ctr"/>
            <a:r>
              <a:rPr lang="nb-NO" smtClean="0"/>
              <a:t>Svikt i mentalisering -prementalisering </a:t>
            </a:r>
          </a:p>
        </p:txBody>
      </p:sp>
      <p:sp>
        <p:nvSpPr>
          <p:cNvPr id="76803" name="Rectangle 3"/>
          <p:cNvSpPr>
            <a:spLocks noGrp="1" noChangeArrowheads="1"/>
          </p:cNvSpPr>
          <p:nvPr>
            <p:ph type="body" idx="4294967295"/>
          </p:nvPr>
        </p:nvSpPr>
        <p:spPr/>
        <p:txBody>
          <a:bodyPr/>
          <a:lstStyle/>
          <a:p>
            <a:endParaRPr lang="nb-NO" smtClean="0"/>
          </a:p>
          <a:p>
            <a:r>
              <a:rPr lang="nb-NO" smtClean="0"/>
              <a:t>Pasienter med rusmiddelproblemer har ofte en ustabil metaliseringskapasitet</a:t>
            </a:r>
          </a:p>
          <a:p>
            <a:r>
              <a:rPr lang="nb-NO" smtClean="0"/>
              <a:t>De kan derfor være prementalistiske i sin tankegang</a:t>
            </a:r>
          </a:p>
          <a:p>
            <a:r>
              <a:rPr lang="nb-NO" smtClean="0"/>
              <a:t>Når man er i prementaliserings modus er tekningen og det sosiale samspillet ikke fullt ut utviklet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tel 1"/>
          <p:cNvSpPr>
            <a:spLocks noGrp="1"/>
          </p:cNvSpPr>
          <p:nvPr>
            <p:ph type="title"/>
          </p:nvPr>
        </p:nvSpPr>
        <p:spPr/>
        <p:txBody>
          <a:bodyPr/>
          <a:lstStyle/>
          <a:p>
            <a:pPr algn="ctr"/>
            <a:r>
              <a:rPr lang="nb-NO" smtClean="0"/>
              <a:t>Fobi for implisitt informasjon</a:t>
            </a:r>
          </a:p>
        </p:txBody>
      </p:sp>
      <p:sp>
        <p:nvSpPr>
          <p:cNvPr id="65539" name="Plassholder for innhold 2"/>
          <p:cNvSpPr>
            <a:spLocks noGrp="1"/>
          </p:cNvSpPr>
          <p:nvPr>
            <p:ph idx="1"/>
          </p:nvPr>
        </p:nvSpPr>
        <p:spPr/>
        <p:txBody>
          <a:bodyPr/>
          <a:lstStyle/>
          <a:p>
            <a:r>
              <a:rPr lang="nb-NO" smtClean="0"/>
              <a:t>Flukt eller unnvikelse av indre emosjonelle erfaringer</a:t>
            </a:r>
          </a:p>
          <a:p>
            <a:r>
              <a:rPr lang="nb-NO" smtClean="0"/>
              <a:t>Kalles fobi for den indre emosjonelle erfaringen</a:t>
            </a:r>
          </a:p>
          <a:p>
            <a:r>
              <a:rPr lang="nb-NO" smtClean="0"/>
              <a:t>Unnvikelse og motstand mot å få kontakt med og erfare smertefulle personlige opplevelser</a:t>
            </a:r>
          </a:p>
          <a:p>
            <a:r>
              <a:rPr lang="nb-NO" smtClean="0"/>
              <a:t>Skyldes at man kan være redd for å bli overveldet av sterke affekter</a:t>
            </a:r>
          </a:p>
          <a:p>
            <a:r>
              <a:rPr lang="nb-NO" smtClean="0"/>
              <a:t>Sterke affekter kan utløse en sekundær skamfølelse</a:t>
            </a:r>
          </a:p>
          <a:p>
            <a:r>
              <a:rPr lang="nb-NO" smtClean="0"/>
              <a:t>Følelser er sekundære reaksjoner på primære affekter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p:txBody>
          <a:bodyPr/>
          <a:lstStyle/>
          <a:p>
            <a:pPr algn="ctr"/>
            <a:r>
              <a:rPr lang="nb-NO" smtClean="0"/>
              <a:t>Ulike typer av prementalisering</a:t>
            </a:r>
          </a:p>
        </p:txBody>
      </p:sp>
      <p:sp>
        <p:nvSpPr>
          <p:cNvPr id="77827" name="Rectangle 3"/>
          <p:cNvSpPr>
            <a:spLocks noGrp="1" noChangeArrowheads="1"/>
          </p:cNvSpPr>
          <p:nvPr>
            <p:ph type="body" idx="4294967295"/>
          </p:nvPr>
        </p:nvSpPr>
        <p:spPr/>
        <p:txBody>
          <a:bodyPr/>
          <a:lstStyle/>
          <a:p>
            <a:endParaRPr lang="nb-NO" smtClean="0"/>
          </a:p>
          <a:p>
            <a:r>
              <a:rPr lang="nb-NO" smtClean="0"/>
              <a:t>Ved prementalistisk tankegang kan evnen til å mentalisere vises på tre  karakteristiske måter:</a:t>
            </a:r>
          </a:p>
          <a:p>
            <a:pPr>
              <a:buFont typeface="Wingdings" pitchFamily="2" charset="2"/>
              <a:buChar char="Ø"/>
            </a:pPr>
            <a:endParaRPr lang="nb-NO" smtClean="0"/>
          </a:p>
          <a:p>
            <a:pPr>
              <a:buFont typeface="Wingdings" pitchFamily="2" charset="2"/>
              <a:buNone/>
            </a:pPr>
            <a:r>
              <a:rPr lang="nb-NO" smtClean="0"/>
              <a:t>	- </a:t>
            </a:r>
            <a:r>
              <a:rPr lang="nb-NO" b="1" smtClean="0"/>
              <a:t>Psykisk ekvivalens modus</a:t>
            </a:r>
          </a:p>
          <a:p>
            <a:pPr>
              <a:buFont typeface="Wingdings" pitchFamily="2" charset="2"/>
              <a:buChar char="Ø"/>
            </a:pPr>
            <a:endParaRPr lang="nb-NO" b="1" smtClean="0"/>
          </a:p>
          <a:p>
            <a:pPr>
              <a:buFont typeface="Wingdings" pitchFamily="2" charset="2"/>
              <a:buNone/>
            </a:pPr>
            <a:r>
              <a:rPr lang="nb-NO" smtClean="0"/>
              <a:t>	- </a:t>
            </a:r>
            <a:r>
              <a:rPr lang="nb-NO" b="1" smtClean="0"/>
              <a:t>Pretend modus</a:t>
            </a:r>
          </a:p>
          <a:p>
            <a:pPr>
              <a:buFont typeface="Wingdings" pitchFamily="2" charset="2"/>
              <a:buChar char="Ø"/>
            </a:pPr>
            <a:endParaRPr lang="nb-NO" b="1" smtClean="0"/>
          </a:p>
          <a:p>
            <a:pPr>
              <a:buFont typeface="Wingdings" pitchFamily="2" charset="2"/>
              <a:buNone/>
            </a:pPr>
            <a:r>
              <a:rPr lang="nb-NO" smtClean="0"/>
              <a:t>	- </a:t>
            </a:r>
            <a:r>
              <a:rPr lang="nb-NO" b="1" smtClean="0"/>
              <a:t>Teleologisk modus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tel 1"/>
          <p:cNvSpPr>
            <a:spLocks noGrp="1"/>
          </p:cNvSpPr>
          <p:nvPr>
            <p:ph type="title"/>
          </p:nvPr>
        </p:nvSpPr>
        <p:spPr/>
        <p:txBody>
          <a:bodyPr/>
          <a:lstStyle/>
          <a:p>
            <a:pPr algn="ctr"/>
            <a:r>
              <a:rPr lang="nb-NO" smtClean="0"/>
              <a:t>Hva er psykisk ekvivalens?</a:t>
            </a:r>
          </a:p>
        </p:txBody>
      </p:sp>
      <p:sp>
        <p:nvSpPr>
          <p:cNvPr id="78851" name="Plassholder for innhold 2"/>
          <p:cNvSpPr>
            <a:spLocks noGrp="1"/>
          </p:cNvSpPr>
          <p:nvPr>
            <p:ph idx="1"/>
          </p:nvPr>
        </p:nvSpPr>
        <p:spPr/>
        <p:txBody>
          <a:bodyPr/>
          <a:lstStyle/>
          <a:p>
            <a:r>
              <a:rPr lang="nb-NO" smtClean="0"/>
              <a:t>Det som er i tankene er slik den ytre verden reelt sett oppleves</a:t>
            </a:r>
          </a:p>
          <a:p>
            <a:r>
              <a:rPr lang="nb-NO" smtClean="0"/>
              <a:t>Ingen andre perspektiver gjelder</a:t>
            </a:r>
          </a:p>
          <a:p>
            <a:pPr>
              <a:buFontTx/>
              <a:buNone/>
            </a:pPr>
            <a:r>
              <a:rPr lang="nb-NO" smtClean="0"/>
              <a:t>	- Eksempler er fra rusfeltet kan være flashbacks utløst av hallusinogener </a:t>
            </a:r>
          </a:p>
          <a:p>
            <a:pPr>
              <a:buFontTx/>
              <a:buNone/>
            </a:pPr>
            <a:r>
              <a:rPr lang="nb-NO" smtClean="0"/>
              <a:t>	- Selvhenførende eller persekutoriske vrangforestillinger utløst av stimulant intoksikasjoner</a:t>
            </a:r>
          </a:p>
          <a:p>
            <a:pPr>
              <a:buFontTx/>
              <a:buNone/>
            </a:pPr>
            <a:r>
              <a:rPr lang="nb-NO" smtClean="0"/>
              <a:t>	- Nattlige mareritt om tidligere traumatiske episoder som utløses i en abstinens fra heroin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idx="4294967295"/>
          </p:nvPr>
        </p:nvSpPr>
        <p:spPr>
          <a:xfrm>
            <a:off x="609600" y="609600"/>
            <a:ext cx="8001000" cy="803275"/>
          </a:xfrm>
        </p:spPr>
        <p:txBody>
          <a:bodyPr/>
          <a:lstStyle/>
          <a:p>
            <a:pPr algn="ctr"/>
            <a:r>
              <a:rPr lang="nb-NO" smtClean="0"/>
              <a:t>Hva er pretend modus?</a:t>
            </a:r>
          </a:p>
        </p:txBody>
      </p:sp>
      <p:sp>
        <p:nvSpPr>
          <p:cNvPr id="79875" name="Rectangle 3"/>
          <p:cNvSpPr>
            <a:spLocks noGrp="1" noChangeArrowheads="1"/>
          </p:cNvSpPr>
          <p:nvPr>
            <p:ph type="body" idx="4294967295"/>
          </p:nvPr>
        </p:nvSpPr>
        <p:spPr>
          <a:xfrm>
            <a:off x="609600" y="1484313"/>
            <a:ext cx="8001000" cy="5040312"/>
          </a:xfrm>
        </p:spPr>
        <p:txBody>
          <a:bodyPr/>
          <a:lstStyle/>
          <a:p>
            <a:r>
              <a:rPr lang="nb-NO" smtClean="0"/>
              <a:t>Evnen til å mentalisere er frakoblet den ytre realitet</a:t>
            </a:r>
          </a:p>
          <a:p>
            <a:r>
              <a:rPr lang="nb-NO" smtClean="0"/>
              <a:t>Måten og tenke på og delta i det sosiale samspillet er ikke fleksibelt tilpasset den ytre situasjonen</a:t>
            </a:r>
          </a:p>
          <a:p>
            <a:pPr>
              <a:buFontTx/>
              <a:buNone/>
            </a:pPr>
            <a:r>
              <a:rPr lang="nb-NO" smtClean="0"/>
              <a:t>	 - Eksempler er de lange monologene som vi kaller ”alkolog” istedenfor dialog</a:t>
            </a:r>
          </a:p>
          <a:p>
            <a:pPr>
              <a:buFontTx/>
              <a:buNone/>
            </a:pPr>
            <a:r>
              <a:rPr lang="nb-NO" smtClean="0"/>
              <a:t>	- Andre eksempler er  psykobabbel. Psykologisk intellektuell teori som ikke er knyttet til den sosiale situasjonen</a:t>
            </a:r>
          </a:p>
          <a:p>
            <a:pPr>
              <a:buFontTx/>
              <a:buNone/>
            </a:pPr>
            <a:r>
              <a:rPr lang="nb-NO" smtClean="0"/>
              <a:t>	- Intellektualisering er et eksempel. Pasienten er opptatt av abstrakte tanker i den hensikt å unngå smertefulle følelser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algn="ctr" eaLnBrk="1" hangingPunct="1"/>
            <a:r>
              <a:rPr lang="nb-NO" sz="2800" smtClean="0"/>
              <a:t>Drunk –a- logue.</a:t>
            </a:r>
            <a:br>
              <a:rPr lang="nb-NO" sz="2800" smtClean="0"/>
            </a:br>
            <a:r>
              <a:rPr lang="nb-NO" sz="2800" smtClean="0"/>
              <a:t>Lange monologer – enesamtaler</a:t>
            </a:r>
          </a:p>
        </p:txBody>
      </p:sp>
      <p:sp>
        <p:nvSpPr>
          <p:cNvPr id="64515" name="Rectangle 3"/>
          <p:cNvSpPr>
            <a:spLocks noGrp="1" noChangeArrowheads="1"/>
          </p:cNvSpPr>
          <p:nvPr>
            <p:ph type="body" idx="1"/>
          </p:nvPr>
        </p:nvSpPr>
        <p:spPr/>
        <p:txBody>
          <a:bodyPr/>
          <a:lstStyle/>
          <a:p>
            <a:pPr eaLnBrk="1" hangingPunct="1">
              <a:buFontTx/>
              <a:buNone/>
            </a:pPr>
            <a:endParaRPr lang="nb-NO" smtClean="0"/>
          </a:p>
          <a:p>
            <a:pPr eaLnBrk="1" hangingPunct="1"/>
            <a:r>
              <a:rPr lang="nb-NO" smtClean="0"/>
              <a:t>Hindrer kommunikasjon i gruppen</a:t>
            </a:r>
          </a:p>
          <a:p>
            <a:pPr eaLnBrk="1" hangingPunct="1">
              <a:buFontTx/>
              <a:buNone/>
            </a:pPr>
            <a:endParaRPr lang="nb-NO" smtClean="0"/>
          </a:p>
          <a:p>
            <a:pPr eaLnBrk="1" hangingPunct="1"/>
            <a:r>
              <a:rPr lang="nb-NO" smtClean="0"/>
              <a:t>Hindrer pasienten i å bli følelsesmessig engasjert</a:t>
            </a:r>
          </a:p>
          <a:p>
            <a:pPr eaLnBrk="1" hangingPunct="1">
              <a:buFontTx/>
              <a:buNone/>
            </a:pPr>
            <a:endParaRPr lang="nb-NO" smtClean="0"/>
          </a:p>
          <a:p>
            <a:pPr eaLnBrk="1" hangingPunct="1"/>
            <a:r>
              <a:rPr lang="nb-NO" smtClean="0"/>
              <a:t>Kan lure uerfarne terapeuter til å tro at de mester rusmiddelproblemet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0" y="765175"/>
            <a:ext cx="8964613" cy="1008063"/>
          </a:xfrm>
        </p:spPr>
        <p:txBody>
          <a:bodyPr/>
          <a:lstStyle/>
          <a:p>
            <a:pPr algn="ctr" eaLnBrk="1" hangingPunct="1"/>
            <a:r>
              <a:rPr lang="nb-NO" sz="2600" smtClean="0"/>
              <a:t/>
            </a:r>
            <a:br>
              <a:rPr lang="nb-NO" sz="2600" smtClean="0"/>
            </a:br>
            <a:r>
              <a:rPr lang="nb-NO" sz="2800" smtClean="0"/>
              <a:t/>
            </a:r>
            <a:br>
              <a:rPr lang="nb-NO" sz="2800" smtClean="0"/>
            </a:br>
            <a:r>
              <a:rPr lang="nb-NO" sz="2800" smtClean="0"/>
              <a:t/>
            </a:r>
            <a:br>
              <a:rPr lang="nb-NO" sz="2800" smtClean="0"/>
            </a:br>
            <a:r>
              <a:rPr lang="nb-NO" sz="2800" smtClean="0"/>
              <a:t/>
            </a:r>
            <a:br>
              <a:rPr lang="nb-NO" sz="2800" smtClean="0"/>
            </a:br>
            <a:r>
              <a:rPr lang="nb-NO" sz="2800" smtClean="0"/>
              <a:t/>
            </a:r>
            <a:br>
              <a:rPr lang="nb-NO" sz="2800" smtClean="0"/>
            </a:br>
            <a:r>
              <a:rPr lang="nb-NO" sz="2800" smtClean="0"/>
              <a:t/>
            </a:r>
            <a:br>
              <a:rPr lang="nb-NO" sz="2800" smtClean="0"/>
            </a:br>
            <a:r>
              <a:rPr lang="nb-NO" sz="2800" smtClean="0"/>
              <a:t/>
            </a:r>
            <a:br>
              <a:rPr lang="nb-NO" sz="2800" smtClean="0"/>
            </a:br>
            <a:r>
              <a:rPr lang="nb-NO" sz="2800" smtClean="0"/>
              <a:t/>
            </a:r>
            <a:br>
              <a:rPr lang="nb-NO" sz="2800" smtClean="0"/>
            </a:br>
            <a:r>
              <a:rPr lang="nb-NO" sz="2800" smtClean="0"/>
              <a:t/>
            </a:r>
            <a:br>
              <a:rPr lang="nb-NO" sz="2800" smtClean="0"/>
            </a:br>
            <a:r>
              <a:rPr lang="nb-NO" sz="2800" smtClean="0"/>
              <a:t/>
            </a:r>
            <a:br>
              <a:rPr lang="nb-NO" sz="2800" smtClean="0"/>
            </a:br>
            <a:r>
              <a:rPr lang="nb-NO" sz="2800" smtClean="0"/>
              <a:t>Hvordan intervenere i forhold til </a:t>
            </a:r>
            <a:br>
              <a:rPr lang="nb-NO" sz="2800" smtClean="0"/>
            </a:br>
            <a:r>
              <a:rPr lang="nb-NO" sz="2800" smtClean="0"/>
              <a:t>drunk-a –log</a:t>
            </a:r>
            <a:br>
              <a:rPr lang="nb-NO" sz="2800" smtClean="0"/>
            </a:br>
            <a:endParaRPr lang="nb-NO" sz="2800" smtClean="0"/>
          </a:p>
        </p:txBody>
      </p:sp>
      <p:sp>
        <p:nvSpPr>
          <p:cNvPr id="65539" name="Rectangle 3"/>
          <p:cNvSpPr>
            <a:spLocks noGrp="1" noChangeArrowheads="1"/>
          </p:cNvSpPr>
          <p:nvPr>
            <p:ph type="body" idx="1"/>
          </p:nvPr>
        </p:nvSpPr>
        <p:spPr>
          <a:xfrm>
            <a:off x="685800" y="1484313"/>
            <a:ext cx="7772400" cy="4897437"/>
          </a:xfrm>
        </p:spPr>
        <p:txBody>
          <a:bodyPr/>
          <a:lstStyle/>
          <a:p>
            <a:pPr eaLnBrk="1" hangingPunct="1"/>
            <a:r>
              <a:rPr lang="nb-NO" smtClean="0"/>
              <a:t>Få tak i en ide eller en følelse </a:t>
            </a:r>
          </a:p>
          <a:p>
            <a:pPr eaLnBrk="1" hangingPunct="1"/>
            <a:r>
              <a:rPr lang="nb-NO" smtClean="0"/>
              <a:t>Stopp pasientens lange enesamtale</a:t>
            </a:r>
          </a:p>
          <a:p>
            <a:pPr eaLnBrk="1" hangingPunct="1"/>
            <a:r>
              <a:rPr lang="nb-NO" smtClean="0"/>
              <a:t>Si følgende:</a:t>
            </a:r>
          </a:p>
          <a:p>
            <a:pPr lvl="1" eaLnBrk="1" hangingPunct="1"/>
            <a:r>
              <a:rPr lang="nb-NO" sz="2400" smtClean="0"/>
              <a:t>Du Martin, har holdt et lite foredrag for oss. Jeg stopper deg fordi du sa at du denne gangen skulle vinne over alkoholen. Men hva tenker du om Unni som er usikker på om hun skal være totalavholdende fra kokain og alkohol</a:t>
            </a:r>
          </a:p>
          <a:p>
            <a:pPr lvl="1" eaLnBrk="1" hangingPunct="1"/>
            <a:r>
              <a:rPr lang="nb-NO" sz="2400" smtClean="0"/>
              <a:t>Støttende intervensjon som er en konfrontasjon og som fasiliterer kommunikasjonen i gruppa</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algn="ctr" eaLnBrk="1" hangingPunct="1"/>
            <a:r>
              <a:rPr lang="nb-NO" sz="2800" smtClean="0"/>
              <a:t>Hvordan takle lange enesamtaler?</a:t>
            </a:r>
          </a:p>
        </p:txBody>
      </p:sp>
      <p:sp>
        <p:nvSpPr>
          <p:cNvPr id="66563" name="Rectangle 3"/>
          <p:cNvSpPr>
            <a:spLocks noGrp="1" noChangeArrowheads="1"/>
          </p:cNvSpPr>
          <p:nvPr>
            <p:ph type="body" idx="1"/>
          </p:nvPr>
        </p:nvSpPr>
        <p:spPr/>
        <p:txBody>
          <a:bodyPr/>
          <a:lstStyle/>
          <a:p>
            <a:pPr marL="571500" indent="-571500" eaLnBrk="1" hangingPunct="1"/>
            <a:r>
              <a:rPr lang="nb-NO" b="1" smtClean="0"/>
              <a:t>Metakommuniser om gruppen</a:t>
            </a:r>
          </a:p>
          <a:p>
            <a:pPr marL="571500" indent="-571500" eaLnBrk="1" hangingPunct="1">
              <a:buFont typeface="Wingdings" pitchFamily="2" charset="2"/>
              <a:buAutoNum type="arabicPeriod"/>
            </a:pPr>
            <a:r>
              <a:rPr lang="nb-NO" smtClean="0"/>
              <a:t>En time er godt og hvordan er gruppen i dag?</a:t>
            </a:r>
          </a:p>
          <a:p>
            <a:pPr marL="571500" indent="-571500" eaLnBrk="1" hangingPunct="1">
              <a:buFont typeface="Wingdings" pitchFamily="2" charset="2"/>
              <a:buAutoNum type="arabicPeriod"/>
            </a:pPr>
            <a:r>
              <a:rPr lang="nb-NO" smtClean="0"/>
              <a:t>Er dere fornøyd med innhold og retning?</a:t>
            </a:r>
          </a:p>
          <a:p>
            <a:pPr marL="571500" indent="-571500" eaLnBrk="1" hangingPunct="1">
              <a:buFont typeface="Wingdings" pitchFamily="2" charset="2"/>
              <a:buAutoNum type="arabicPeriod"/>
            </a:pPr>
            <a:r>
              <a:rPr lang="nb-NO" smtClean="0"/>
              <a:t>Hvis dere ikke er fornøyde - hvorfor har dere ikke sagt noe?</a:t>
            </a:r>
          </a:p>
          <a:p>
            <a:pPr marL="571500" indent="-571500" eaLnBrk="1" hangingPunct="1">
              <a:buFont typeface="Wingdings" pitchFamily="2" charset="2"/>
              <a:buAutoNum type="arabicPeriod"/>
            </a:pPr>
            <a:r>
              <a:rPr lang="nb-NO" smtClean="0"/>
              <a:t>Hva kunne dere tenkt å gjort annerledes?</a:t>
            </a:r>
          </a:p>
          <a:p>
            <a:pPr marL="571500" indent="-571500" eaLnBrk="1" hangingPunct="1">
              <a:buFont typeface="Wingdings" pitchFamily="2" charset="2"/>
              <a:buAutoNum type="arabicPeriod"/>
            </a:pPr>
            <a:r>
              <a:rPr lang="nb-NO" smtClean="0"/>
              <a:t>På en skala fra en til ti hvordan vil dere vurdere utbyttet?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250825" y="981075"/>
            <a:ext cx="8893175" cy="935038"/>
          </a:xfrm>
        </p:spPr>
        <p:txBody>
          <a:bodyPr/>
          <a:lstStyle/>
          <a:p>
            <a:pPr algn="ctr" eaLnBrk="1" hangingPunct="1"/>
            <a:r>
              <a:rPr lang="nb-NO" smtClean="0"/>
              <a:t/>
            </a:r>
            <a:br>
              <a:rPr lang="nb-NO" smtClean="0"/>
            </a:br>
            <a:r>
              <a:rPr lang="nb-NO" smtClean="0"/>
              <a:t/>
            </a:r>
            <a:br>
              <a:rPr lang="nb-NO" smtClean="0"/>
            </a:br>
            <a:r>
              <a:rPr lang="nb-NO" smtClean="0"/>
              <a:t/>
            </a:r>
            <a:br>
              <a:rPr lang="nb-NO" smtClean="0"/>
            </a:br>
            <a:r>
              <a:rPr lang="nb-NO" smtClean="0"/>
              <a:t/>
            </a:r>
            <a:br>
              <a:rPr lang="nb-NO" smtClean="0"/>
            </a:br>
            <a:r>
              <a:rPr lang="nb-NO" smtClean="0"/>
              <a:t>Grupper for kroniske rusmiddelavhengige pasienter</a:t>
            </a:r>
            <a:br>
              <a:rPr lang="nb-NO" smtClean="0"/>
            </a:br>
            <a:r>
              <a:rPr lang="nb-NO" sz="2600" smtClean="0"/>
              <a:t>						</a:t>
            </a:r>
          </a:p>
        </p:txBody>
      </p:sp>
      <p:sp>
        <p:nvSpPr>
          <p:cNvPr id="67587" name="Rectangle 3"/>
          <p:cNvSpPr>
            <a:spLocks noGrp="1" noChangeArrowheads="1"/>
          </p:cNvSpPr>
          <p:nvPr>
            <p:ph type="body" idx="1"/>
          </p:nvPr>
        </p:nvSpPr>
        <p:spPr>
          <a:xfrm>
            <a:off x="395288" y="1773238"/>
            <a:ext cx="8229600" cy="4537075"/>
          </a:xfrm>
        </p:spPr>
        <p:txBody>
          <a:bodyPr/>
          <a:lstStyle/>
          <a:p>
            <a:pPr eaLnBrk="1" hangingPunct="1">
              <a:lnSpc>
                <a:spcPct val="90000"/>
              </a:lnSpc>
            </a:pPr>
            <a:endParaRPr lang="nb-NO" sz="1700" dirty="0" smtClean="0"/>
          </a:p>
          <a:p>
            <a:pPr eaLnBrk="1" hangingPunct="1">
              <a:lnSpc>
                <a:spcPct val="90000"/>
              </a:lnSpc>
            </a:pPr>
            <a:r>
              <a:rPr lang="nb-NO" dirty="0" smtClean="0"/>
              <a:t>Uttalt tendens til </a:t>
            </a:r>
            <a:r>
              <a:rPr lang="nb-NO" dirty="0" err="1" smtClean="0"/>
              <a:t>drunk</a:t>
            </a:r>
            <a:r>
              <a:rPr lang="nb-NO" dirty="0" smtClean="0"/>
              <a:t> – a – loging. Sier mye og mener lite</a:t>
            </a:r>
          </a:p>
          <a:p>
            <a:pPr eaLnBrk="1" hangingPunct="1">
              <a:lnSpc>
                <a:spcPct val="90000"/>
              </a:lnSpc>
            </a:pPr>
            <a:r>
              <a:rPr lang="nb-NO" dirty="0" smtClean="0"/>
              <a:t>Ord brukes som forsvar</a:t>
            </a:r>
          </a:p>
          <a:p>
            <a:pPr lvl="1" eaLnBrk="1" hangingPunct="1">
              <a:lnSpc>
                <a:spcPct val="90000"/>
              </a:lnSpc>
            </a:pPr>
            <a:r>
              <a:rPr lang="nb-NO" sz="2400" dirty="0" err="1" smtClean="0"/>
              <a:t>Please</a:t>
            </a:r>
            <a:r>
              <a:rPr lang="nb-NO" sz="2400" dirty="0" smtClean="0"/>
              <a:t> andre</a:t>
            </a:r>
          </a:p>
          <a:p>
            <a:pPr lvl="1" eaLnBrk="1" hangingPunct="1">
              <a:lnSpc>
                <a:spcPct val="90000"/>
              </a:lnSpc>
            </a:pPr>
            <a:r>
              <a:rPr lang="nb-NO" sz="2400" dirty="0" smtClean="0"/>
              <a:t>Passiv motstand</a:t>
            </a:r>
          </a:p>
          <a:p>
            <a:pPr lvl="1" eaLnBrk="1" hangingPunct="1">
              <a:lnSpc>
                <a:spcPct val="90000"/>
              </a:lnSpc>
            </a:pPr>
            <a:r>
              <a:rPr lang="nb-NO" sz="2400" dirty="0" smtClean="0"/>
              <a:t>Selvbeskyttelse</a:t>
            </a:r>
          </a:p>
          <a:p>
            <a:pPr eaLnBrk="1" hangingPunct="1">
              <a:lnSpc>
                <a:spcPct val="90000"/>
              </a:lnSpc>
            </a:pPr>
            <a:r>
              <a:rPr lang="nb-NO" dirty="0" smtClean="0"/>
              <a:t>Viktig å etablere en ekte kommunikasjon i gruppen</a:t>
            </a:r>
          </a:p>
          <a:p>
            <a:pPr eaLnBrk="1" hangingPunct="1">
              <a:lnSpc>
                <a:spcPct val="90000"/>
              </a:lnSpc>
            </a:pPr>
            <a:r>
              <a:rPr lang="nb-NO" dirty="0" smtClean="0"/>
              <a:t>De trenger en annen form for behandling enn de som  ikke er </a:t>
            </a:r>
            <a:r>
              <a:rPr lang="nb-NO" dirty="0" err="1" smtClean="0"/>
              <a:t>kronifisert</a:t>
            </a:r>
            <a:endParaRPr lang="nb-NO" dirty="0" smtClean="0"/>
          </a:p>
          <a:p>
            <a:pPr eaLnBrk="1" hangingPunct="1">
              <a:lnSpc>
                <a:spcPct val="90000"/>
              </a:lnSpc>
            </a:pPr>
            <a:r>
              <a:rPr lang="nb-NO" dirty="0" smtClean="0"/>
              <a:t>I ordinære grupper får disse pasientene lite hjelp</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idx="4294967295"/>
          </p:nvPr>
        </p:nvSpPr>
        <p:spPr/>
        <p:txBody>
          <a:bodyPr/>
          <a:lstStyle/>
          <a:p>
            <a:pPr algn="ctr"/>
            <a:r>
              <a:rPr lang="nb-NO" smtClean="0"/>
              <a:t>Hva er teleologisk modus?</a:t>
            </a:r>
          </a:p>
        </p:txBody>
      </p:sp>
      <p:sp>
        <p:nvSpPr>
          <p:cNvPr id="80899" name="Rectangle 3"/>
          <p:cNvSpPr>
            <a:spLocks noGrp="1" noChangeArrowheads="1"/>
          </p:cNvSpPr>
          <p:nvPr>
            <p:ph type="body" idx="4294967295"/>
          </p:nvPr>
        </p:nvSpPr>
        <p:spPr/>
        <p:txBody>
          <a:bodyPr/>
          <a:lstStyle/>
          <a:p>
            <a:r>
              <a:rPr lang="nb-NO" smtClean="0"/>
              <a:t>Ulike følelsestilstander blir omsatt i handling</a:t>
            </a:r>
          </a:p>
          <a:p>
            <a:r>
              <a:rPr lang="nb-NO" smtClean="0"/>
              <a:t>Individet evner ikke å å mentalisere eksplisitt  gjennom ord i samspill med andre</a:t>
            </a:r>
          </a:p>
          <a:p>
            <a:pPr>
              <a:buFontTx/>
              <a:buNone/>
            </a:pPr>
            <a:r>
              <a:rPr lang="nb-NO" smtClean="0"/>
              <a:t>	- Sug etter rusmidler utrykkes som rastløshet , sinne eller somatiske reaksjoner og utageres umiddelbart med inntak av rusmiddel</a:t>
            </a:r>
          </a:p>
          <a:p>
            <a:pPr>
              <a:buFontTx/>
              <a:buNone/>
            </a:pPr>
            <a:r>
              <a:rPr lang="nb-NO" smtClean="0"/>
              <a:t>	- Psykisk smerte omdannes til somatiske symptomer som øyeblikkelig må lindres av medikamenter eller rusmidler</a:t>
            </a:r>
          </a:p>
          <a:p>
            <a:pPr>
              <a:buFontTx/>
              <a:buNone/>
            </a:pPr>
            <a:r>
              <a:rPr lang="nb-NO" smtClean="0"/>
              <a:t>	- Selvskading som en måte å uttrykke ekstrem smerte på</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ctr"/>
            <a:r>
              <a:rPr lang="nb-NO"/>
              <a:t>Fakta om alkoholavhengighet</a:t>
            </a:r>
          </a:p>
        </p:txBody>
      </p:sp>
      <p:sp>
        <p:nvSpPr>
          <p:cNvPr id="28675" name="Rectangle 3"/>
          <p:cNvSpPr>
            <a:spLocks noGrp="1" noChangeArrowheads="1"/>
          </p:cNvSpPr>
          <p:nvPr>
            <p:ph type="body" idx="1"/>
          </p:nvPr>
        </p:nvSpPr>
        <p:spPr/>
        <p:txBody>
          <a:bodyPr/>
          <a:lstStyle/>
          <a:p>
            <a:r>
              <a:rPr lang="nb-NO" dirty="0"/>
              <a:t>I den vestlige verden er alkoholavhengighet rangert som den fjerde viktigste sykdommen i forhold til sykelighet og dødelighet</a:t>
            </a:r>
          </a:p>
          <a:p>
            <a:r>
              <a:rPr lang="nb-NO" dirty="0"/>
              <a:t>Alkoholavhengighet er en kronisk sykdom som har et lignende forløp som diabetes eller hypertensjon</a:t>
            </a:r>
          </a:p>
          <a:p>
            <a:r>
              <a:rPr lang="nb-NO" dirty="0"/>
              <a:t>Alkoholavhengighet har en alvorlig prognose. </a:t>
            </a:r>
          </a:p>
          <a:p>
            <a:pPr>
              <a:buFontTx/>
              <a:buNone/>
            </a:pPr>
            <a:r>
              <a:rPr lang="nb-NO" dirty="0"/>
              <a:t>    70 % faller tilbake etter </a:t>
            </a:r>
            <a:r>
              <a:rPr lang="nb-NO" dirty="0" smtClean="0"/>
              <a:t>behandling</a:t>
            </a:r>
            <a:endParaRPr lang="nb-NO" dirty="0"/>
          </a:p>
          <a:p>
            <a:r>
              <a:rPr lang="nb-NO" dirty="0"/>
              <a:t>Alkoholavhengigheten bestemmer ofte prognosen for eventuelle </a:t>
            </a:r>
            <a:r>
              <a:rPr lang="nb-NO" dirty="0" err="1"/>
              <a:t>komorbide</a:t>
            </a:r>
            <a:r>
              <a:rPr lang="nb-NO" dirty="0"/>
              <a:t> sykdommer</a:t>
            </a:r>
          </a:p>
          <a:p>
            <a:pPr>
              <a:buFontTx/>
              <a:buNone/>
            </a:pPr>
            <a:r>
              <a:rPr lang="nb-NO" dirty="0"/>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idx="4294967295"/>
          </p:nvPr>
        </p:nvSpPr>
        <p:spPr/>
        <p:txBody>
          <a:bodyPr/>
          <a:lstStyle/>
          <a:p>
            <a:pPr algn="ctr"/>
            <a:r>
              <a:rPr lang="nb-NO" smtClean="0"/>
              <a:t>Hva er teleologisk modus?</a:t>
            </a:r>
          </a:p>
        </p:txBody>
      </p:sp>
      <p:sp>
        <p:nvSpPr>
          <p:cNvPr id="80899" name="Rectangle 3"/>
          <p:cNvSpPr>
            <a:spLocks noGrp="1" noChangeArrowheads="1"/>
          </p:cNvSpPr>
          <p:nvPr>
            <p:ph type="body" idx="4294967295"/>
          </p:nvPr>
        </p:nvSpPr>
        <p:spPr/>
        <p:txBody>
          <a:bodyPr/>
          <a:lstStyle/>
          <a:p>
            <a:r>
              <a:rPr lang="nb-NO" smtClean="0"/>
              <a:t>Ulike følelsestilstander blir omsatt i handling</a:t>
            </a:r>
          </a:p>
          <a:p>
            <a:r>
              <a:rPr lang="nb-NO" smtClean="0"/>
              <a:t>Individet evner ikke å å mentalisere eksplisitt  gjennom ord i samspill med andre</a:t>
            </a:r>
          </a:p>
          <a:p>
            <a:pPr>
              <a:buFontTx/>
              <a:buNone/>
            </a:pPr>
            <a:r>
              <a:rPr lang="nb-NO" smtClean="0"/>
              <a:t>	- Sug etter rusmidler utrykkes som rastløshet , sinne eller somatiske reaksjoner og utageres umiddelbart med inntak av rusmiddel</a:t>
            </a:r>
          </a:p>
          <a:p>
            <a:pPr>
              <a:buFontTx/>
              <a:buNone/>
            </a:pPr>
            <a:r>
              <a:rPr lang="nb-NO" smtClean="0"/>
              <a:t>	- Psykisk smerte omdannes til somatiske symptomer som øyeblikkelig må lindres av medikamenter eller rusmidler</a:t>
            </a:r>
          </a:p>
          <a:p>
            <a:pPr>
              <a:buFontTx/>
              <a:buNone/>
            </a:pPr>
            <a:r>
              <a:rPr lang="nb-NO" smtClean="0"/>
              <a:t>	- Selvskading som en måte å uttrykke ekstrem smerte på</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algn="ctr" eaLnBrk="1" hangingPunct="1"/>
            <a:r>
              <a:rPr lang="nb-NO" sz="2800" smtClean="0"/>
              <a:t>Hvordan arbeider du med sug i en gruppe?</a:t>
            </a:r>
          </a:p>
        </p:txBody>
      </p:sp>
      <p:sp>
        <p:nvSpPr>
          <p:cNvPr id="36867" name="Rectangle 3"/>
          <p:cNvSpPr>
            <a:spLocks noGrp="1" noChangeArrowheads="1"/>
          </p:cNvSpPr>
          <p:nvPr>
            <p:ph type="body" idx="1"/>
          </p:nvPr>
        </p:nvSpPr>
        <p:spPr>
          <a:xfrm>
            <a:off x="842963" y="1752600"/>
            <a:ext cx="7453312" cy="4648200"/>
          </a:xfrm>
        </p:spPr>
        <p:txBody>
          <a:bodyPr/>
          <a:lstStyle/>
          <a:p>
            <a:pPr eaLnBrk="1" hangingPunct="1">
              <a:lnSpc>
                <a:spcPct val="90000"/>
              </a:lnSpc>
            </a:pPr>
            <a:r>
              <a:rPr lang="nb-NO" dirty="0" err="1" smtClean="0"/>
              <a:t>Yaloms</a:t>
            </a:r>
            <a:r>
              <a:rPr lang="nb-NO" dirty="0" smtClean="0"/>
              <a:t> selvreflekterende sløyfe</a:t>
            </a:r>
          </a:p>
          <a:p>
            <a:pPr eaLnBrk="1" hangingPunct="1">
              <a:lnSpc>
                <a:spcPct val="90000"/>
              </a:lnSpc>
            </a:pPr>
            <a:r>
              <a:rPr lang="nb-NO" dirty="0" smtClean="0"/>
              <a:t>Fokuserer på kroppslige symptomer, følelser, drømmer og repeterende </a:t>
            </a:r>
            <a:r>
              <a:rPr lang="nb-NO" dirty="0" err="1" smtClean="0"/>
              <a:t>interaksjoner</a:t>
            </a:r>
            <a:r>
              <a:rPr lang="nb-NO" dirty="0" smtClean="0"/>
              <a:t> – implisitt informasjon</a:t>
            </a:r>
          </a:p>
          <a:p>
            <a:pPr eaLnBrk="1" hangingPunct="1">
              <a:lnSpc>
                <a:spcPct val="90000"/>
              </a:lnSpc>
            </a:pPr>
            <a:r>
              <a:rPr lang="nb-NO" dirty="0" smtClean="0"/>
              <a:t>Spør om dette er situasjoner eller følelser som utløser sug</a:t>
            </a:r>
          </a:p>
          <a:p>
            <a:pPr eaLnBrk="1" hangingPunct="1">
              <a:lnSpc>
                <a:spcPct val="90000"/>
              </a:lnSpc>
            </a:pPr>
            <a:r>
              <a:rPr lang="nb-NO" dirty="0" smtClean="0"/>
              <a:t>Skalerer intensiteten på suget</a:t>
            </a:r>
          </a:p>
          <a:p>
            <a:pPr eaLnBrk="1" hangingPunct="1">
              <a:lnSpc>
                <a:spcPct val="90000"/>
              </a:lnSpc>
            </a:pPr>
            <a:r>
              <a:rPr lang="nb-NO" dirty="0" smtClean="0"/>
              <a:t>Engasjerer medpasienter. Ta runde </a:t>
            </a:r>
          </a:p>
          <a:p>
            <a:pPr eaLnBrk="1" hangingPunct="1">
              <a:lnSpc>
                <a:spcPct val="90000"/>
              </a:lnSpc>
            </a:pPr>
            <a:r>
              <a:rPr lang="nb-NO" dirty="0" smtClean="0"/>
              <a:t>Er det noen som har det på samme måten? </a:t>
            </a:r>
            <a:r>
              <a:rPr lang="nb-NO" b="1" dirty="0" smtClean="0"/>
              <a:t>Funksjonell </a:t>
            </a:r>
            <a:r>
              <a:rPr lang="nb-NO" b="1" dirty="0" err="1" smtClean="0"/>
              <a:t>subgruppedannelse</a:t>
            </a:r>
            <a:endParaRPr lang="nb-NO" b="1" dirty="0" smtClean="0"/>
          </a:p>
          <a:p>
            <a:pPr eaLnBrk="1" hangingPunct="1">
              <a:lnSpc>
                <a:spcPct val="90000"/>
              </a:lnSpc>
            </a:pPr>
            <a:r>
              <a:rPr lang="nb-NO" dirty="0" smtClean="0"/>
              <a:t>Avslutter med reflekterende runde med fokus på </a:t>
            </a:r>
            <a:r>
              <a:rPr lang="nb-NO" dirty="0" err="1" smtClean="0"/>
              <a:t>mestrings-strategier</a:t>
            </a:r>
            <a:r>
              <a:rPr lang="nb-NO" dirty="0" smtClean="0"/>
              <a:t> i forhold til å takle sug </a:t>
            </a:r>
          </a:p>
          <a:p>
            <a:pPr eaLnBrk="1" hangingPunct="1">
              <a:lnSpc>
                <a:spcPct val="90000"/>
              </a:lnSpc>
            </a:pPr>
            <a:endParaRPr lang="nb-NO"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idx="4294967295"/>
          </p:nvPr>
        </p:nvSpPr>
        <p:spPr/>
        <p:txBody>
          <a:bodyPr/>
          <a:lstStyle/>
          <a:p>
            <a:pPr algn="ctr"/>
            <a:r>
              <a:rPr lang="nb-NO" smtClean="0">
                <a:ea typeface="ＭＳ Ｐゴシック" pitchFamily="34" charset="-128"/>
              </a:rPr>
              <a:t>Hva er eksplisitt mentaliserng?</a:t>
            </a:r>
          </a:p>
        </p:txBody>
      </p:sp>
      <p:sp>
        <p:nvSpPr>
          <p:cNvPr id="58371" name="Rectangle 3"/>
          <p:cNvSpPr>
            <a:spLocks noGrp="1" noChangeArrowheads="1"/>
          </p:cNvSpPr>
          <p:nvPr>
            <p:ph type="body" idx="4294967295"/>
          </p:nvPr>
        </p:nvSpPr>
        <p:spPr/>
        <p:txBody>
          <a:bodyPr/>
          <a:lstStyle/>
          <a:p>
            <a:r>
              <a:rPr lang="nb-NO" dirty="0" smtClean="0">
                <a:ea typeface="ＭＳ Ｐゴシック" pitchFamily="34" charset="-128"/>
              </a:rPr>
              <a:t>Eksplisitt hukommelse involverer hukommelsen om fakta og ideer og den selvbiografiske hukommelsen</a:t>
            </a:r>
          </a:p>
          <a:p>
            <a:r>
              <a:rPr lang="nb-NO" dirty="0" smtClean="0">
                <a:ea typeface="ＭＳ Ｐゴシック" pitchFamily="34" charset="-128"/>
              </a:rPr>
              <a:t>Hvis du husker at du som 8 åring skåret tre mål i en viktig fotballkamp og at du var stolt av deg selv så er dette eksplisitt informasjon. At du i russetiden ble innlagt på akuttmottaket, fordi du var alkoholforgiftet så er det eksplisitt informasjon</a:t>
            </a:r>
          </a:p>
          <a:p>
            <a:r>
              <a:rPr lang="nb-NO" dirty="0" smtClean="0">
                <a:ea typeface="ＭＳ Ｐゴシック" pitchFamily="34" charset="-128"/>
              </a:rPr>
              <a:t>Når du klarer å kommunisere denne informasjonen ved hjelp av ord er du i eksplisitt modus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p:txBody>
          <a:bodyPr/>
          <a:lstStyle/>
          <a:p>
            <a:pPr algn="ctr"/>
            <a:r>
              <a:rPr lang="nb-NO" smtClean="0">
                <a:ea typeface="ＭＳ Ｐゴシック" pitchFamily="34" charset="-128"/>
              </a:rPr>
              <a:t>Vertikal mentalisering</a:t>
            </a:r>
          </a:p>
        </p:txBody>
      </p:sp>
      <p:sp>
        <p:nvSpPr>
          <p:cNvPr id="77827" name="Rectangle 3"/>
          <p:cNvSpPr>
            <a:spLocks noGrp="1" noChangeArrowheads="1"/>
          </p:cNvSpPr>
          <p:nvPr>
            <p:ph type="body" idx="4294967295"/>
          </p:nvPr>
        </p:nvSpPr>
        <p:spPr>
          <a:xfrm>
            <a:off x="609600" y="1752600"/>
            <a:ext cx="8001000" cy="4844752"/>
          </a:xfrm>
        </p:spPr>
        <p:txBody>
          <a:bodyPr/>
          <a:lstStyle/>
          <a:p>
            <a:pPr>
              <a:lnSpc>
                <a:spcPct val="90000"/>
              </a:lnSpc>
            </a:pPr>
            <a:r>
              <a:rPr lang="nb-NO" dirty="0" smtClean="0">
                <a:ea typeface="ＭＳ Ｐゴシック" pitchFamily="34" charset="-128"/>
              </a:rPr>
              <a:t>Individet har en somatisk eller motorisk representasjon. Det er en somatisk eller motorisk representasjon av angst som er implisitt- utløses i </a:t>
            </a:r>
            <a:r>
              <a:rPr lang="nb-NO" dirty="0" err="1" smtClean="0">
                <a:ea typeface="ＭＳ Ｐゴシック" pitchFamily="34" charset="-128"/>
              </a:rPr>
              <a:t>amygdala</a:t>
            </a:r>
            <a:endParaRPr lang="nb-NO" dirty="0" smtClean="0">
              <a:ea typeface="ＭＳ Ｐゴシック" pitchFamily="34" charset="-128"/>
            </a:endParaRPr>
          </a:p>
          <a:p>
            <a:pPr>
              <a:lnSpc>
                <a:spcPct val="90000"/>
              </a:lnSpc>
            </a:pPr>
            <a:r>
              <a:rPr lang="nb-NO" dirty="0" smtClean="0">
                <a:ea typeface="ＭＳ Ｐゴシック" pitchFamily="34" charset="-128"/>
              </a:rPr>
              <a:t>Individet har mareritt og traumatiske flashbacks. Dette er en representasjon som er i ferd med å bli eksplisitt – kommet til </a:t>
            </a:r>
            <a:r>
              <a:rPr lang="nb-NO" dirty="0" err="1" smtClean="0">
                <a:ea typeface="ＭＳ Ｐゴシック" pitchFamily="34" charset="-128"/>
              </a:rPr>
              <a:t>hippocampus</a:t>
            </a:r>
            <a:endParaRPr lang="nb-NO" dirty="0" smtClean="0">
              <a:ea typeface="ＭＳ Ｐゴシック" pitchFamily="34" charset="-128"/>
            </a:endParaRPr>
          </a:p>
          <a:p>
            <a:pPr>
              <a:lnSpc>
                <a:spcPct val="90000"/>
              </a:lnSpc>
            </a:pPr>
            <a:r>
              <a:rPr lang="nb-NO" dirty="0" smtClean="0">
                <a:ea typeface="ＭＳ Ｐゴシック" pitchFamily="34" charset="-128"/>
              </a:rPr>
              <a:t>Individet klarer å sette ord på angsten og utrykke den i en sammenhengende tanke. Dette er en representasjon som er eksplisitt</a:t>
            </a:r>
          </a:p>
          <a:p>
            <a:pPr>
              <a:lnSpc>
                <a:spcPct val="90000"/>
              </a:lnSpc>
            </a:pPr>
            <a:r>
              <a:rPr lang="nb-NO" dirty="0" smtClean="0">
                <a:ea typeface="ＭＳ Ｐゴシック" pitchFamily="34" charset="-128"/>
              </a:rPr>
              <a:t>Vertikal </a:t>
            </a:r>
            <a:r>
              <a:rPr lang="nb-NO" dirty="0" err="1" smtClean="0">
                <a:ea typeface="ＭＳ Ｐゴシック" pitchFamily="34" charset="-128"/>
              </a:rPr>
              <a:t>mentalisering</a:t>
            </a:r>
            <a:r>
              <a:rPr lang="nb-NO" dirty="0" smtClean="0">
                <a:ea typeface="ＭＳ Ｐゴシック" pitchFamily="34" charset="-128"/>
              </a:rPr>
              <a:t> er å linke disse nivåene sammen  (</a:t>
            </a:r>
            <a:r>
              <a:rPr lang="nb-NO" dirty="0" err="1" smtClean="0">
                <a:ea typeface="ＭＳ Ｐゴシック" pitchFamily="34" charset="-128"/>
              </a:rPr>
              <a:t>intrapersonell</a:t>
            </a:r>
            <a:r>
              <a:rPr lang="nb-NO" dirty="0" smtClean="0">
                <a:ea typeface="ＭＳ Ｐゴシック" pitchFamily="34" charset="-128"/>
              </a:rPr>
              <a:t> integrasjon) – skjer i prefrontal </a:t>
            </a:r>
            <a:r>
              <a:rPr lang="nb-NO" dirty="0" err="1" smtClean="0">
                <a:ea typeface="ＭＳ Ｐゴシック" pitchFamily="34" charset="-128"/>
              </a:rPr>
              <a:t>kortex</a:t>
            </a:r>
            <a:endParaRPr lang="nb-NO" dirty="0" smtClean="0">
              <a:ea typeface="ＭＳ Ｐゴシック" pitchFamily="34" charset="-128"/>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idx="4294967295"/>
          </p:nvPr>
        </p:nvSpPr>
        <p:spPr>
          <a:xfrm>
            <a:off x="609600" y="609600"/>
            <a:ext cx="8001000" cy="947738"/>
          </a:xfrm>
        </p:spPr>
        <p:txBody>
          <a:bodyPr/>
          <a:lstStyle/>
          <a:p>
            <a:pPr algn="ctr"/>
            <a:r>
              <a:rPr lang="nb-NO" sz="3400" smtClean="0">
                <a:ea typeface="ＭＳ Ｐゴシック" pitchFamily="34" charset="-128"/>
              </a:rPr>
              <a:t>Vertikal mentalisering</a:t>
            </a:r>
          </a:p>
        </p:txBody>
      </p:sp>
      <p:sp>
        <p:nvSpPr>
          <p:cNvPr id="78851" name="Rectangle 3"/>
          <p:cNvSpPr>
            <a:spLocks noGrp="1" noChangeArrowheads="1"/>
          </p:cNvSpPr>
          <p:nvPr>
            <p:ph type="body" idx="4294967295"/>
          </p:nvPr>
        </p:nvSpPr>
        <p:spPr>
          <a:xfrm>
            <a:off x="539750" y="1700213"/>
            <a:ext cx="8001000" cy="4941887"/>
          </a:xfrm>
        </p:spPr>
        <p:txBody>
          <a:bodyPr/>
          <a:lstStyle/>
          <a:p>
            <a:pPr algn="ctr">
              <a:buFontTx/>
              <a:buNone/>
            </a:pPr>
            <a:r>
              <a:rPr lang="nb-NO" sz="1800" smtClean="0">
                <a:ea typeface="ＭＳ Ｐゴシック" pitchFamily="34" charset="-128"/>
              </a:rPr>
              <a:t>Fra somatisk/ motorisk representasjon via bevisst emosjonell ladet representasjon til verbal artikulert representasjon</a:t>
            </a:r>
          </a:p>
        </p:txBody>
      </p:sp>
      <p:sp>
        <p:nvSpPr>
          <p:cNvPr id="78852" name="Rectangle 4"/>
          <p:cNvSpPr>
            <a:spLocks noChangeArrowheads="1"/>
          </p:cNvSpPr>
          <p:nvPr/>
        </p:nvSpPr>
        <p:spPr bwMode="auto">
          <a:xfrm>
            <a:off x="2843213" y="2349500"/>
            <a:ext cx="2089150" cy="1008063"/>
          </a:xfrm>
          <a:prstGeom prst="rect">
            <a:avLst/>
          </a:prstGeom>
          <a:solidFill>
            <a:srgbClr val="86B1DB">
              <a:alpha val="49019"/>
            </a:srgbClr>
          </a:solidFill>
          <a:ln w="9525">
            <a:solidFill>
              <a:srgbClr val="86B1DB"/>
            </a:solidFill>
            <a:miter lim="800000"/>
            <a:headEnd/>
            <a:tailEnd/>
          </a:ln>
        </p:spPr>
        <p:txBody>
          <a:bodyPr wrap="none" anchor="ctr"/>
          <a:lstStyle/>
          <a:p>
            <a:pPr algn="ctr"/>
            <a:r>
              <a:rPr lang="nb-NO" sz="1800"/>
              <a:t>Prefrontal kortex</a:t>
            </a:r>
          </a:p>
          <a:p>
            <a:pPr algn="ctr"/>
            <a:r>
              <a:rPr lang="nb-NO" sz="1400"/>
              <a:t>Verbalisert tanke</a:t>
            </a:r>
          </a:p>
        </p:txBody>
      </p:sp>
      <p:sp>
        <p:nvSpPr>
          <p:cNvPr id="78853" name="Rectangle 5"/>
          <p:cNvSpPr>
            <a:spLocks noChangeArrowheads="1"/>
          </p:cNvSpPr>
          <p:nvPr/>
        </p:nvSpPr>
        <p:spPr bwMode="auto">
          <a:xfrm>
            <a:off x="2843213" y="4005263"/>
            <a:ext cx="2160587" cy="863600"/>
          </a:xfrm>
          <a:prstGeom prst="rect">
            <a:avLst/>
          </a:prstGeom>
          <a:solidFill>
            <a:srgbClr val="86B1DB">
              <a:alpha val="49019"/>
            </a:srgbClr>
          </a:solidFill>
          <a:ln w="9525">
            <a:solidFill>
              <a:srgbClr val="86B1DB"/>
            </a:solidFill>
            <a:miter lim="800000"/>
            <a:headEnd/>
            <a:tailEnd/>
          </a:ln>
        </p:spPr>
        <p:txBody>
          <a:bodyPr wrap="none" anchor="ctr"/>
          <a:lstStyle/>
          <a:p>
            <a:pPr algn="ctr"/>
            <a:r>
              <a:rPr lang="nb-NO" sz="1800"/>
              <a:t>Hippocampus</a:t>
            </a:r>
          </a:p>
          <a:p>
            <a:pPr algn="ctr"/>
            <a:r>
              <a:rPr lang="nb-NO" sz="1400"/>
              <a:t>Flashback</a:t>
            </a:r>
          </a:p>
        </p:txBody>
      </p:sp>
      <p:sp>
        <p:nvSpPr>
          <p:cNvPr id="78854" name="Rectangle 6"/>
          <p:cNvSpPr>
            <a:spLocks noChangeArrowheads="1"/>
          </p:cNvSpPr>
          <p:nvPr/>
        </p:nvSpPr>
        <p:spPr bwMode="auto">
          <a:xfrm>
            <a:off x="2843213" y="5445125"/>
            <a:ext cx="2160587" cy="1079500"/>
          </a:xfrm>
          <a:prstGeom prst="rect">
            <a:avLst/>
          </a:prstGeom>
          <a:solidFill>
            <a:srgbClr val="86B1DB">
              <a:alpha val="49019"/>
            </a:srgbClr>
          </a:solidFill>
          <a:ln w="9525">
            <a:solidFill>
              <a:srgbClr val="86B1DB"/>
            </a:solidFill>
            <a:miter lim="800000"/>
            <a:headEnd/>
            <a:tailEnd/>
          </a:ln>
        </p:spPr>
        <p:txBody>
          <a:bodyPr wrap="none" anchor="ctr"/>
          <a:lstStyle/>
          <a:p>
            <a:pPr algn="ctr"/>
            <a:r>
              <a:rPr lang="nb-NO" sz="1800"/>
              <a:t>Amygdala</a:t>
            </a:r>
          </a:p>
          <a:p>
            <a:pPr algn="ctr"/>
            <a:r>
              <a:rPr lang="nb-NO" sz="1400"/>
              <a:t>Somatisk og motorisk</a:t>
            </a:r>
          </a:p>
          <a:p>
            <a:pPr algn="ctr"/>
            <a:r>
              <a:rPr lang="nb-NO" sz="1400"/>
              <a:t>reaksjon</a:t>
            </a:r>
          </a:p>
        </p:txBody>
      </p:sp>
      <p:sp>
        <p:nvSpPr>
          <p:cNvPr id="78855" name="Line 20"/>
          <p:cNvSpPr>
            <a:spLocks noChangeShapeType="1"/>
          </p:cNvSpPr>
          <p:nvPr/>
        </p:nvSpPr>
        <p:spPr bwMode="auto">
          <a:xfrm>
            <a:off x="3779838" y="3644900"/>
            <a:ext cx="0" cy="0"/>
          </a:xfrm>
          <a:prstGeom prst="line">
            <a:avLst/>
          </a:prstGeom>
          <a:noFill/>
          <a:ln w="9525">
            <a:solidFill>
              <a:srgbClr val="86B1DB"/>
            </a:solidFill>
            <a:round/>
            <a:headEnd/>
            <a:tailEnd type="triangle" w="med" len="med"/>
          </a:ln>
        </p:spPr>
        <p:txBody>
          <a:bodyPr wrap="none"/>
          <a:lstStyle/>
          <a:p>
            <a:endParaRPr lang="nb-NO"/>
          </a:p>
        </p:txBody>
      </p:sp>
      <p:sp>
        <p:nvSpPr>
          <p:cNvPr id="78856" name="Line 21"/>
          <p:cNvSpPr>
            <a:spLocks noChangeShapeType="1"/>
          </p:cNvSpPr>
          <p:nvPr/>
        </p:nvSpPr>
        <p:spPr bwMode="auto">
          <a:xfrm flipV="1">
            <a:off x="3779838" y="3429000"/>
            <a:ext cx="0" cy="360363"/>
          </a:xfrm>
          <a:prstGeom prst="line">
            <a:avLst/>
          </a:prstGeom>
          <a:noFill/>
          <a:ln w="50800">
            <a:solidFill>
              <a:srgbClr val="86B1DB"/>
            </a:solidFill>
            <a:round/>
            <a:headEnd/>
            <a:tailEnd type="triangle" w="med" len="med"/>
          </a:ln>
        </p:spPr>
        <p:txBody>
          <a:bodyPr wrap="none"/>
          <a:lstStyle/>
          <a:p>
            <a:endParaRPr lang="nb-NO"/>
          </a:p>
        </p:txBody>
      </p:sp>
      <p:sp>
        <p:nvSpPr>
          <p:cNvPr id="78857" name="Line 27"/>
          <p:cNvSpPr>
            <a:spLocks noChangeShapeType="1"/>
          </p:cNvSpPr>
          <p:nvPr/>
        </p:nvSpPr>
        <p:spPr bwMode="auto">
          <a:xfrm>
            <a:off x="3708400" y="4941888"/>
            <a:ext cx="0" cy="358775"/>
          </a:xfrm>
          <a:prstGeom prst="line">
            <a:avLst/>
          </a:prstGeom>
          <a:noFill/>
          <a:ln w="50800">
            <a:solidFill>
              <a:srgbClr val="86B1DB"/>
            </a:solidFill>
            <a:round/>
            <a:headEnd/>
            <a:tailEnd type="triangle" w="med" len="med"/>
          </a:ln>
        </p:spPr>
        <p:txBody>
          <a:bodyPr wrap="none"/>
          <a:lstStyle/>
          <a:p>
            <a:endParaRPr lang="nb-NO"/>
          </a:p>
        </p:txBody>
      </p:sp>
      <p:sp>
        <p:nvSpPr>
          <p:cNvPr id="78858" name="Line 28"/>
          <p:cNvSpPr>
            <a:spLocks noChangeShapeType="1"/>
          </p:cNvSpPr>
          <p:nvPr/>
        </p:nvSpPr>
        <p:spPr bwMode="auto">
          <a:xfrm flipV="1">
            <a:off x="3851275" y="4941888"/>
            <a:ext cx="0" cy="358775"/>
          </a:xfrm>
          <a:prstGeom prst="line">
            <a:avLst/>
          </a:prstGeom>
          <a:noFill/>
          <a:ln w="50800">
            <a:solidFill>
              <a:srgbClr val="86B1DB"/>
            </a:solidFill>
            <a:round/>
            <a:headEnd/>
            <a:tailEnd type="triangle" w="med" len="med"/>
          </a:ln>
        </p:spPr>
        <p:txBody>
          <a:bodyPr wrap="none"/>
          <a:lstStyle/>
          <a:p>
            <a:endParaRPr lang="nb-NO"/>
          </a:p>
        </p:txBody>
      </p:sp>
      <p:sp>
        <p:nvSpPr>
          <p:cNvPr id="78859" name="Line 29"/>
          <p:cNvSpPr>
            <a:spLocks noChangeShapeType="1"/>
          </p:cNvSpPr>
          <p:nvPr/>
        </p:nvSpPr>
        <p:spPr bwMode="auto">
          <a:xfrm>
            <a:off x="3635375" y="3429000"/>
            <a:ext cx="0" cy="360363"/>
          </a:xfrm>
          <a:prstGeom prst="line">
            <a:avLst/>
          </a:prstGeom>
          <a:noFill/>
          <a:ln w="50800">
            <a:solidFill>
              <a:srgbClr val="86B1DB"/>
            </a:solidFill>
            <a:round/>
            <a:headEnd/>
            <a:tailEnd type="triangle" w="med" len="med"/>
          </a:ln>
        </p:spPr>
        <p:txBody>
          <a:bodyPr wrap="none"/>
          <a:lstStyle/>
          <a:p>
            <a:endParaRPr lang="nb-NO"/>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idx="4294967295"/>
          </p:nvPr>
        </p:nvSpPr>
        <p:spPr>
          <a:xfrm>
            <a:off x="609600" y="609600"/>
            <a:ext cx="8001000" cy="947738"/>
          </a:xfrm>
        </p:spPr>
        <p:txBody>
          <a:bodyPr/>
          <a:lstStyle/>
          <a:p>
            <a:pPr algn="ctr"/>
            <a:r>
              <a:rPr lang="nb-NO" smtClean="0">
                <a:ea typeface="ＭＳ Ｐゴシック" pitchFamily="34" charset="-128"/>
              </a:rPr>
              <a:t>Vertikal mentalisering hos en rusmiddelavhengig</a:t>
            </a:r>
          </a:p>
        </p:txBody>
      </p:sp>
      <p:sp>
        <p:nvSpPr>
          <p:cNvPr id="81923" name="Rectangle 3"/>
          <p:cNvSpPr>
            <a:spLocks noGrp="1" noChangeArrowheads="1"/>
          </p:cNvSpPr>
          <p:nvPr>
            <p:ph type="body" idx="4294967295"/>
          </p:nvPr>
        </p:nvSpPr>
        <p:spPr>
          <a:xfrm>
            <a:off x="539750" y="1700213"/>
            <a:ext cx="8001000" cy="4941887"/>
          </a:xfrm>
        </p:spPr>
        <p:txBody>
          <a:bodyPr/>
          <a:lstStyle/>
          <a:p>
            <a:pPr algn="ctr">
              <a:buFontTx/>
              <a:buNone/>
            </a:pPr>
            <a:r>
              <a:rPr lang="nb-NO" sz="1800" smtClean="0">
                <a:ea typeface="ＭＳ Ｐゴシック" pitchFamily="34" charset="-128"/>
              </a:rPr>
              <a:t>Hos en rusmiddelavhengig kan kontakten mellom amygdala og hippcampus være skadet – pasienten forblir i implisitt modus</a:t>
            </a:r>
          </a:p>
        </p:txBody>
      </p:sp>
      <p:sp>
        <p:nvSpPr>
          <p:cNvPr id="81924" name="Rectangle 4"/>
          <p:cNvSpPr>
            <a:spLocks noChangeArrowheads="1"/>
          </p:cNvSpPr>
          <p:nvPr/>
        </p:nvSpPr>
        <p:spPr bwMode="auto">
          <a:xfrm>
            <a:off x="2843213" y="2349500"/>
            <a:ext cx="2089150" cy="1008063"/>
          </a:xfrm>
          <a:prstGeom prst="rect">
            <a:avLst/>
          </a:prstGeom>
          <a:solidFill>
            <a:srgbClr val="86B1DB">
              <a:alpha val="49019"/>
            </a:srgbClr>
          </a:solidFill>
          <a:ln w="9525">
            <a:solidFill>
              <a:srgbClr val="86B1DB"/>
            </a:solidFill>
            <a:miter lim="800000"/>
            <a:headEnd/>
            <a:tailEnd/>
          </a:ln>
        </p:spPr>
        <p:txBody>
          <a:bodyPr wrap="none" anchor="ctr"/>
          <a:lstStyle/>
          <a:p>
            <a:pPr algn="ctr"/>
            <a:r>
              <a:rPr lang="nb-NO" sz="1800"/>
              <a:t>Prefrontal kortex</a:t>
            </a:r>
          </a:p>
          <a:p>
            <a:pPr algn="ctr"/>
            <a:r>
              <a:rPr lang="nb-NO" sz="1400"/>
              <a:t>Verbalisert innsikt om </a:t>
            </a:r>
          </a:p>
          <a:p>
            <a:pPr algn="ctr"/>
            <a:r>
              <a:rPr lang="nb-NO" sz="1400"/>
              <a:t>fare for sprekk</a:t>
            </a:r>
          </a:p>
        </p:txBody>
      </p:sp>
      <p:sp>
        <p:nvSpPr>
          <p:cNvPr id="81925" name="Rectangle 5"/>
          <p:cNvSpPr>
            <a:spLocks noChangeArrowheads="1"/>
          </p:cNvSpPr>
          <p:nvPr/>
        </p:nvSpPr>
        <p:spPr bwMode="auto">
          <a:xfrm>
            <a:off x="2843213" y="4005263"/>
            <a:ext cx="2160587" cy="863600"/>
          </a:xfrm>
          <a:prstGeom prst="rect">
            <a:avLst/>
          </a:prstGeom>
          <a:solidFill>
            <a:srgbClr val="86B1DB">
              <a:alpha val="49019"/>
            </a:srgbClr>
          </a:solidFill>
          <a:ln w="9525">
            <a:solidFill>
              <a:srgbClr val="86B1DB"/>
            </a:solidFill>
            <a:miter lim="800000"/>
            <a:headEnd/>
            <a:tailEnd/>
          </a:ln>
        </p:spPr>
        <p:txBody>
          <a:bodyPr wrap="none" anchor="ctr"/>
          <a:lstStyle/>
          <a:p>
            <a:pPr algn="ctr"/>
            <a:r>
              <a:rPr lang="nb-NO" sz="1800"/>
              <a:t>Hippocampus</a:t>
            </a:r>
          </a:p>
          <a:p>
            <a:pPr algn="ctr"/>
            <a:r>
              <a:rPr lang="nb-NO" sz="1400"/>
              <a:t>Drømmer om rus</a:t>
            </a:r>
          </a:p>
        </p:txBody>
      </p:sp>
      <p:sp>
        <p:nvSpPr>
          <p:cNvPr id="81926" name="Rectangle 6"/>
          <p:cNvSpPr>
            <a:spLocks noChangeArrowheads="1"/>
          </p:cNvSpPr>
          <p:nvPr/>
        </p:nvSpPr>
        <p:spPr bwMode="auto">
          <a:xfrm>
            <a:off x="2268538" y="5445125"/>
            <a:ext cx="3095625" cy="1079500"/>
          </a:xfrm>
          <a:prstGeom prst="rect">
            <a:avLst/>
          </a:prstGeom>
          <a:solidFill>
            <a:srgbClr val="FF0000">
              <a:alpha val="49019"/>
            </a:srgbClr>
          </a:solidFill>
          <a:ln w="9525">
            <a:solidFill>
              <a:srgbClr val="86B1DB"/>
            </a:solidFill>
            <a:miter lim="800000"/>
            <a:headEnd/>
            <a:tailEnd/>
          </a:ln>
        </p:spPr>
        <p:txBody>
          <a:bodyPr wrap="none" anchor="ctr"/>
          <a:lstStyle/>
          <a:p>
            <a:pPr algn="ctr"/>
            <a:r>
              <a:rPr lang="nb-NO" sz="1800"/>
              <a:t>Amygdala</a:t>
            </a:r>
          </a:p>
          <a:p>
            <a:pPr algn="ctr"/>
            <a:r>
              <a:rPr lang="nb-NO" sz="1400"/>
              <a:t>Sug</a:t>
            </a:r>
          </a:p>
        </p:txBody>
      </p:sp>
      <p:sp>
        <p:nvSpPr>
          <p:cNvPr id="81927" name="Line 7"/>
          <p:cNvSpPr>
            <a:spLocks noChangeShapeType="1"/>
          </p:cNvSpPr>
          <p:nvPr/>
        </p:nvSpPr>
        <p:spPr bwMode="auto">
          <a:xfrm>
            <a:off x="3779838" y="3644900"/>
            <a:ext cx="0" cy="0"/>
          </a:xfrm>
          <a:prstGeom prst="line">
            <a:avLst/>
          </a:prstGeom>
          <a:noFill/>
          <a:ln w="9525">
            <a:solidFill>
              <a:srgbClr val="86B1DB"/>
            </a:solidFill>
            <a:round/>
            <a:headEnd/>
            <a:tailEnd type="triangle" w="med" len="med"/>
          </a:ln>
        </p:spPr>
        <p:txBody>
          <a:bodyPr wrap="none"/>
          <a:lstStyle/>
          <a:p>
            <a:endParaRPr lang="nb-NO"/>
          </a:p>
        </p:txBody>
      </p:sp>
      <p:sp>
        <p:nvSpPr>
          <p:cNvPr id="81928" name="Line 8"/>
          <p:cNvSpPr>
            <a:spLocks noChangeShapeType="1"/>
          </p:cNvSpPr>
          <p:nvPr/>
        </p:nvSpPr>
        <p:spPr bwMode="auto">
          <a:xfrm flipV="1">
            <a:off x="3779838" y="3429000"/>
            <a:ext cx="0" cy="360363"/>
          </a:xfrm>
          <a:prstGeom prst="line">
            <a:avLst/>
          </a:prstGeom>
          <a:noFill/>
          <a:ln w="25400" cap="rnd">
            <a:solidFill>
              <a:srgbClr val="86B1DB"/>
            </a:solidFill>
            <a:prstDash val="sysDot"/>
            <a:round/>
            <a:headEnd/>
            <a:tailEnd type="triangle" w="med" len="med"/>
          </a:ln>
        </p:spPr>
        <p:txBody>
          <a:bodyPr wrap="none"/>
          <a:lstStyle/>
          <a:p>
            <a:endParaRPr lang="nb-NO"/>
          </a:p>
        </p:txBody>
      </p:sp>
      <p:sp>
        <p:nvSpPr>
          <p:cNvPr id="81929" name="Line 9"/>
          <p:cNvSpPr>
            <a:spLocks noChangeShapeType="1"/>
          </p:cNvSpPr>
          <p:nvPr/>
        </p:nvSpPr>
        <p:spPr bwMode="auto">
          <a:xfrm>
            <a:off x="3708400" y="4941888"/>
            <a:ext cx="0" cy="358775"/>
          </a:xfrm>
          <a:prstGeom prst="line">
            <a:avLst/>
          </a:prstGeom>
          <a:noFill/>
          <a:ln w="25400" cap="rnd">
            <a:solidFill>
              <a:srgbClr val="86B1DB"/>
            </a:solidFill>
            <a:prstDash val="sysDot"/>
            <a:round/>
            <a:headEnd/>
            <a:tailEnd type="triangle" w="med" len="med"/>
          </a:ln>
        </p:spPr>
        <p:txBody>
          <a:bodyPr wrap="none"/>
          <a:lstStyle/>
          <a:p>
            <a:endParaRPr lang="nb-NO"/>
          </a:p>
        </p:txBody>
      </p:sp>
      <p:sp>
        <p:nvSpPr>
          <p:cNvPr id="81930" name="Line 10"/>
          <p:cNvSpPr>
            <a:spLocks noChangeShapeType="1"/>
          </p:cNvSpPr>
          <p:nvPr/>
        </p:nvSpPr>
        <p:spPr bwMode="auto">
          <a:xfrm flipV="1">
            <a:off x="3851275" y="4941888"/>
            <a:ext cx="0" cy="358775"/>
          </a:xfrm>
          <a:prstGeom prst="line">
            <a:avLst/>
          </a:prstGeom>
          <a:noFill/>
          <a:ln w="25400" cap="rnd">
            <a:solidFill>
              <a:srgbClr val="86B1DB"/>
            </a:solidFill>
            <a:prstDash val="sysDot"/>
            <a:round/>
            <a:headEnd/>
            <a:tailEnd type="triangle" w="med" len="med"/>
          </a:ln>
        </p:spPr>
        <p:txBody>
          <a:bodyPr wrap="none"/>
          <a:lstStyle/>
          <a:p>
            <a:endParaRPr lang="nb-NO"/>
          </a:p>
        </p:txBody>
      </p:sp>
      <p:sp>
        <p:nvSpPr>
          <p:cNvPr id="81931" name="Line 11"/>
          <p:cNvSpPr>
            <a:spLocks noChangeShapeType="1"/>
          </p:cNvSpPr>
          <p:nvPr/>
        </p:nvSpPr>
        <p:spPr bwMode="auto">
          <a:xfrm>
            <a:off x="3635375" y="3429000"/>
            <a:ext cx="0" cy="360363"/>
          </a:xfrm>
          <a:prstGeom prst="line">
            <a:avLst/>
          </a:prstGeom>
          <a:noFill/>
          <a:ln w="25400" cap="rnd">
            <a:solidFill>
              <a:srgbClr val="86B1DB"/>
            </a:solidFill>
            <a:prstDash val="sysDot"/>
            <a:round/>
            <a:headEnd/>
            <a:tailEnd type="triangle" w="med" len="med"/>
          </a:ln>
        </p:spPr>
        <p:txBody>
          <a:bodyPr wrap="none"/>
          <a:lstStyle/>
          <a:p>
            <a:endParaRPr lang="nb-NO"/>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idx="4294967295"/>
          </p:nvPr>
        </p:nvSpPr>
        <p:spPr/>
        <p:txBody>
          <a:bodyPr/>
          <a:lstStyle/>
          <a:p>
            <a:pPr algn="ctr"/>
            <a:r>
              <a:rPr lang="nb-NO" sz="3400" smtClean="0">
                <a:ea typeface="ＭＳ Ｐゴシック" pitchFamily="34" charset="-128"/>
              </a:rPr>
              <a:t>Hvordan mentalisere følelser?</a:t>
            </a:r>
          </a:p>
        </p:txBody>
      </p:sp>
      <p:sp>
        <p:nvSpPr>
          <p:cNvPr id="79875" name="Rectangle 3"/>
          <p:cNvSpPr>
            <a:spLocks noGrp="1" noChangeArrowheads="1"/>
          </p:cNvSpPr>
          <p:nvPr>
            <p:ph type="body" idx="4294967295"/>
          </p:nvPr>
        </p:nvSpPr>
        <p:spPr>
          <a:xfrm>
            <a:off x="609600" y="1989138"/>
            <a:ext cx="8001000" cy="4411662"/>
          </a:xfrm>
        </p:spPr>
        <p:txBody>
          <a:bodyPr/>
          <a:lstStyle/>
          <a:p>
            <a:r>
              <a:rPr lang="nb-NO" sz="2800" dirty="0" smtClean="0">
                <a:ea typeface="ＭＳ Ｐゴシック" pitchFamily="34" charset="-128"/>
              </a:rPr>
              <a:t>Identifisere følelser</a:t>
            </a:r>
          </a:p>
          <a:p>
            <a:pPr>
              <a:buFontTx/>
              <a:buNone/>
            </a:pPr>
            <a:r>
              <a:rPr lang="nb-NO" sz="1200" dirty="0" smtClean="0">
                <a:ea typeface="ＭＳ Ｐゴシック" pitchFamily="34" charset="-128"/>
              </a:rPr>
              <a:t>	</a:t>
            </a:r>
            <a:r>
              <a:rPr lang="nb-NO" sz="1600" dirty="0" smtClean="0">
                <a:ea typeface="ＭＳ Ｐゴシック" pitchFamily="34" charset="-128"/>
              </a:rPr>
              <a:t>- Sette ord på følelser</a:t>
            </a:r>
          </a:p>
          <a:p>
            <a:pPr>
              <a:buFontTx/>
              <a:buNone/>
            </a:pPr>
            <a:r>
              <a:rPr lang="nb-NO" sz="1600" dirty="0" smtClean="0">
                <a:ea typeface="ＭＳ Ｐゴシック" pitchFamily="34" charset="-128"/>
              </a:rPr>
              <a:t>	- Skalere graden av følelsesintensitet</a:t>
            </a:r>
          </a:p>
          <a:p>
            <a:pPr>
              <a:buFontTx/>
              <a:buNone/>
            </a:pPr>
            <a:r>
              <a:rPr lang="nb-NO" sz="1600" dirty="0" smtClean="0">
                <a:ea typeface="ＭＳ Ｐゴシック" pitchFamily="34" charset="-128"/>
              </a:rPr>
              <a:t>	- Finne meningen bak følelsen</a:t>
            </a:r>
          </a:p>
          <a:p>
            <a:r>
              <a:rPr lang="nb-NO" sz="2800" dirty="0" smtClean="0">
                <a:ea typeface="ＭＳ Ｐゴシック" pitchFamily="34" charset="-128"/>
              </a:rPr>
              <a:t>Modulere følelser</a:t>
            </a:r>
          </a:p>
          <a:p>
            <a:pPr>
              <a:buFontTx/>
              <a:buNone/>
            </a:pPr>
            <a:r>
              <a:rPr lang="nb-NO" sz="1600" dirty="0" smtClean="0">
                <a:ea typeface="ＭＳ Ｐゴシック" pitchFamily="34" charset="-128"/>
              </a:rPr>
              <a:t>	- Regulere intensiteten på følelser opp eller ned</a:t>
            </a:r>
          </a:p>
          <a:p>
            <a:pPr>
              <a:buFontTx/>
              <a:buNone/>
            </a:pPr>
            <a:r>
              <a:rPr lang="nb-NO" sz="1600" dirty="0" smtClean="0">
                <a:ea typeface="ＭＳ Ｐゴシック" pitchFamily="34" charset="-128"/>
              </a:rPr>
              <a:t>	- Holde et passe emosjonelt nivå</a:t>
            </a:r>
          </a:p>
          <a:p>
            <a:r>
              <a:rPr lang="nb-NO" sz="2800" dirty="0" smtClean="0">
                <a:ea typeface="ＭＳ Ｐゴシック" pitchFamily="34" charset="-128"/>
              </a:rPr>
              <a:t>Utrykke følelser</a:t>
            </a:r>
          </a:p>
          <a:p>
            <a:pPr>
              <a:buFontTx/>
              <a:buNone/>
            </a:pPr>
            <a:r>
              <a:rPr lang="nb-NO" sz="1600" dirty="0" smtClean="0">
                <a:ea typeface="ＭＳ Ｐゴシック" pitchFamily="34" charset="-128"/>
              </a:rPr>
              <a:t>	- Forkynne viktigheten av å identifisere og utrykke følelser</a:t>
            </a:r>
          </a:p>
          <a:p>
            <a:pPr>
              <a:buFontTx/>
              <a:buNone/>
            </a:pPr>
            <a:r>
              <a:rPr lang="nb-NO" sz="1600" dirty="0" smtClean="0">
                <a:ea typeface="ＭＳ Ｐゴシック" pitchFamily="34" charset="-128"/>
              </a:rPr>
              <a:t>	- Følelser kan også uttrykkes i samtale med seg selv</a:t>
            </a:r>
          </a:p>
          <a:p>
            <a:pPr>
              <a:buFontTx/>
              <a:buNone/>
            </a:pPr>
            <a:r>
              <a:rPr lang="nb-NO" sz="1600" dirty="0" smtClean="0">
                <a:ea typeface="ＭＳ Ｐゴシック" pitchFamily="34" charset="-128"/>
              </a:rPr>
              <a:t>	- Følelser uttrykt i et tilknytningsforhold er svært viktig for å kunne bearbeide følelser</a:t>
            </a:r>
          </a:p>
          <a:p>
            <a:pPr>
              <a:buFontTx/>
              <a:buNone/>
            </a:pPr>
            <a:endParaRPr lang="nb-NO" sz="1600" dirty="0" smtClean="0">
              <a:ea typeface="ＭＳ Ｐゴシック" pitchFamily="34" charset="-128"/>
            </a:endParaRPr>
          </a:p>
          <a:p>
            <a:pPr>
              <a:buFontTx/>
              <a:buNone/>
            </a:pPr>
            <a:endParaRPr lang="nb-NO" sz="160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idx="4294967295"/>
          </p:nvPr>
        </p:nvSpPr>
        <p:spPr/>
        <p:txBody>
          <a:bodyPr/>
          <a:lstStyle/>
          <a:p>
            <a:pPr algn="ctr"/>
            <a:r>
              <a:rPr lang="nb-NO" smtClean="0">
                <a:ea typeface="ＭＳ Ｐゴシック" pitchFamily="34" charset="-128"/>
              </a:rPr>
              <a:t>Hva kan forstyrre evnen til å mentalisere?</a:t>
            </a:r>
          </a:p>
        </p:txBody>
      </p:sp>
      <p:sp>
        <p:nvSpPr>
          <p:cNvPr id="80899" name="Rectangle 3"/>
          <p:cNvSpPr>
            <a:spLocks noGrp="1" noChangeArrowheads="1"/>
          </p:cNvSpPr>
          <p:nvPr>
            <p:ph type="body" idx="4294967295"/>
          </p:nvPr>
        </p:nvSpPr>
        <p:spPr/>
        <p:txBody>
          <a:bodyPr/>
          <a:lstStyle/>
          <a:p>
            <a:r>
              <a:rPr lang="nb-NO" dirty="0" smtClean="0">
                <a:ea typeface="ＭＳ Ｐゴシック" pitchFamily="34" charset="-128"/>
              </a:rPr>
              <a:t>Utrygg tilknytning og omsorgssvikt. Får ikke dannet </a:t>
            </a:r>
            <a:r>
              <a:rPr lang="nb-NO" dirty="0" err="1" smtClean="0">
                <a:ea typeface="ＭＳ Ｐゴシック" pitchFamily="34" charset="-128"/>
              </a:rPr>
              <a:t>neuronale</a:t>
            </a:r>
            <a:r>
              <a:rPr lang="nb-NO" dirty="0" smtClean="0">
                <a:ea typeface="ＭＳ Ｐゴシック" pitchFamily="34" charset="-128"/>
              </a:rPr>
              <a:t> nettverk</a:t>
            </a:r>
          </a:p>
          <a:p>
            <a:r>
              <a:rPr lang="nb-NO" dirty="0" smtClean="0">
                <a:ea typeface="ＭＳ Ｐゴシック" pitchFamily="34" charset="-128"/>
              </a:rPr>
              <a:t>Svært belastende hendelser som fører til akutte belastningslidelser eller posttraumatisk stresslidelse som </a:t>
            </a:r>
            <a:r>
              <a:rPr lang="nb-NO" dirty="0" err="1" smtClean="0">
                <a:ea typeface="ＭＳ Ｐゴシック" pitchFamily="34" charset="-128"/>
              </a:rPr>
              <a:t>neurobiologisk</a:t>
            </a:r>
            <a:r>
              <a:rPr lang="nb-NO" dirty="0" smtClean="0">
                <a:ea typeface="ＭＳ Ｐゴシック" pitchFamily="34" charset="-128"/>
              </a:rPr>
              <a:t> kan skade de </a:t>
            </a:r>
            <a:r>
              <a:rPr lang="nb-NO" dirty="0" err="1" smtClean="0">
                <a:ea typeface="ＭＳ Ｐゴシック" pitchFamily="34" charset="-128"/>
              </a:rPr>
              <a:t>neuronale</a:t>
            </a:r>
            <a:r>
              <a:rPr lang="nb-NO" dirty="0" smtClean="0">
                <a:ea typeface="ＭＳ Ｐゴシック" pitchFamily="34" charset="-128"/>
              </a:rPr>
              <a:t> nettverkene</a:t>
            </a:r>
          </a:p>
          <a:p>
            <a:r>
              <a:rPr lang="nb-NO" dirty="0" smtClean="0">
                <a:ea typeface="ＭＳ Ｐゴシック" pitchFamily="34" charset="-128"/>
              </a:rPr>
              <a:t>Defensiv </a:t>
            </a:r>
            <a:r>
              <a:rPr lang="nb-NO" dirty="0" err="1" smtClean="0">
                <a:ea typeface="ＭＳ Ｐゴシック" pitchFamily="34" charset="-128"/>
              </a:rPr>
              <a:t>mentalisering</a:t>
            </a:r>
            <a:r>
              <a:rPr lang="nb-NO" dirty="0" smtClean="0">
                <a:ea typeface="ＭＳ Ｐゴシック" pitchFamily="34" charset="-128"/>
              </a:rPr>
              <a:t> som er en form for fortregning</a:t>
            </a:r>
          </a:p>
          <a:p>
            <a:r>
              <a:rPr lang="nb-NO" dirty="0" err="1" smtClean="0">
                <a:ea typeface="ＭＳ Ｐゴシック" pitchFamily="34" charset="-128"/>
              </a:rPr>
              <a:t>Dysregulert</a:t>
            </a:r>
            <a:r>
              <a:rPr lang="nb-NO" dirty="0" smtClean="0">
                <a:ea typeface="ＭＳ Ｐゴシック" pitchFamily="34" charset="-128"/>
              </a:rPr>
              <a:t>  affekt</a:t>
            </a:r>
          </a:p>
          <a:p>
            <a:r>
              <a:rPr lang="nb-NO" dirty="0" smtClean="0">
                <a:ea typeface="ＭＳ Ｐゴシック" pitchFamily="34" charset="-128"/>
              </a:rPr>
              <a:t>Hypersensitive stress responser</a:t>
            </a:r>
          </a:p>
          <a:p>
            <a:r>
              <a:rPr lang="nb-NO" dirty="0" smtClean="0">
                <a:ea typeface="ＭＳ Ｐゴシック" pitchFamily="34" charset="-128"/>
              </a:rPr>
              <a:t>Sykdommer og skader i sentralnervesystemet</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idx="4294967295"/>
          </p:nvPr>
        </p:nvSpPr>
        <p:spPr/>
        <p:txBody>
          <a:bodyPr/>
          <a:lstStyle/>
          <a:p>
            <a:pPr algn="ctr"/>
            <a:r>
              <a:rPr lang="nb-NO" smtClean="0">
                <a:ea typeface="ＭＳ Ｐゴシック" pitchFamily="34" charset="-128"/>
              </a:rPr>
              <a:t>Horisontal mentalisering?</a:t>
            </a:r>
          </a:p>
        </p:txBody>
      </p:sp>
      <p:sp>
        <p:nvSpPr>
          <p:cNvPr id="86019" name="Rectangle 3"/>
          <p:cNvSpPr>
            <a:spLocks noGrp="1" noChangeArrowheads="1"/>
          </p:cNvSpPr>
          <p:nvPr>
            <p:ph type="body" idx="4294967295"/>
          </p:nvPr>
        </p:nvSpPr>
        <p:spPr>
          <a:xfrm>
            <a:off x="609600" y="1600200"/>
            <a:ext cx="8001000" cy="4800600"/>
          </a:xfrm>
        </p:spPr>
        <p:txBody>
          <a:bodyPr/>
          <a:lstStyle/>
          <a:p>
            <a:r>
              <a:rPr lang="nb-NO" dirty="0" smtClean="0">
                <a:ea typeface="ＭＳ Ｐゴシック" pitchFamily="34" charset="-128"/>
              </a:rPr>
              <a:t>Foruten en vertikal </a:t>
            </a:r>
            <a:r>
              <a:rPr lang="nb-NO" dirty="0" err="1" smtClean="0">
                <a:ea typeface="ＭＳ Ｐゴシック" pitchFamily="34" charset="-128"/>
              </a:rPr>
              <a:t>mentalisering</a:t>
            </a:r>
            <a:r>
              <a:rPr lang="nb-NO" dirty="0" smtClean="0">
                <a:ea typeface="ＭＳ Ｐゴシック" pitchFamily="34" charset="-128"/>
              </a:rPr>
              <a:t> skjer også en horisontal </a:t>
            </a:r>
            <a:r>
              <a:rPr lang="nb-NO" dirty="0" err="1" smtClean="0">
                <a:ea typeface="ＭＳ Ｐゴシック" pitchFamily="34" charset="-128"/>
              </a:rPr>
              <a:t>mentalisering</a:t>
            </a:r>
            <a:r>
              <a:rPr lang="nb-NO" dirty="0" smtClean="0">
                <a:ea typeface="ＭＳ Ｐゴシック" pitchFamily="34" charset="-128"/>
              </a:rPr>
              <a:t> </a:t>
            </a:r>
          </a:p>
          <a:p>
            <a:r>
              <a:rPr lang="nb-NO" dirty="0" smtClean="0">
                <a:ea typeface="ＭＳ Ｐゴシック" pitchFamily="34" charset="-128"/>
              </a:rPr>
              <a:t>Når implisitt informasjon er  blitt eksplisitt og kommuniseres med andre skjer det en horisontal </a:t>
            </a:r>
            <a:r>
              <a:rPr lang="nb-NO" dirty="0" err="1" smtClean="0">
                <a:ea typeface="ＭＳ Ｐゴシック" pitchFamily="34" charset="-128"/>
              </a:rPr>
              <a:t>mentalisering</a:t>
            </a:r>
            <a:endParaRPr lang="nb-NO" dirty="0" smtClean="0">
              <a:ea typeface="ＭＳ Ｐゴシック" pitchFamily="34" charset="-128"/>
            </a:endParaRPr>
          </a:p>
          <a:p>
            <a:r>
              <a:rPr lang="nb-NO" dirty="0" smtClean="0">
                <a:ea typeface="ＭＳ Ｐゴシック" pitchFamily="34" charset="-128"/>
              </a:rPr>
              <a:t>Informasjon farer frem og tilbake mellom høyre og venstre hjernehalvdel gjennom hjernebjelken</a:t>
            </a:r>
          </a:p>
          <a:p>
            <a:r>
              <a:rPr lang="nb-NO" dirty="0" smtClean="0">
                <a:ea typeface="ＭＳ Ｐゴシック" pitchFamily="34" charset="-128"/>
              </a:rPr>
              <a:t>Dette bedrer kontakten mellom høyre og venstre hjernehalvdel</a:t>
            </a:r>
          </a:p>
          <a:p>
            <a:r>
              <a:rPr lang="nb-NO" dirty="0" smtClean="0">
                <a:ea typeface="ＭＳ Ｐゴシック" pitchFamily="34" charset="-128"/>
              </a:rPr>
              <a:t>Dette kalles interpersonell integrasjon og reparerer de </a:t>
            </a:r>
            <a:r>
              <a:rPr lang="nb-NO" dirty="0" err="1" smtClean="0">
                <a:ea typeface="ＭＳ Ｐゴシック" pitchFamily="34" charset="-128"/>
              </a:rPr>
              <a:t>neuronale</a:t>
            </a:r>
            <a:r>
              <a:rPr lang="nb-NO" dirty="0" smtClean="0">
                <a:ea typeface="ＭＳ Ｐゴシック" pitchFamily="34" charset="-128"/>
              </a:rPr>
              <a:t> nettverkene </a:t>
            </a:r>
          </a:p>
          <a:p>
            <a:endParaRPr lang="nb-NO" dirty="0" smtClean="0">
              <a:ea typeface="ＭＳ Ｐゴシック" pitchFamily="34" charset="-128"/>
            </a:endParaRPr>
          </a:p>
          <a:p>
            <a:endParaRPr lang="nb-NO" dirty="0" smtClean="0">
              <a:ea typeface="ＭＳ Ｐゴシック" pitchFamily="34" charset="-128"/>
            </a:endParaRPr>
          </a:p>
          <a:p>
            <a:endParaRPr lang="nb-NO" dirty="0" smtClean="0">
              <a:ea typeface="ＭＳ Ｐゴシック" pitchFamily="34" charset="-128"/>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p:txBody>
          <a:bodyPr/>
          <a:lstStyle/>
          <a:p>
            <a:pPr algn="ctr"/>
            <a:r>
              <a:rPr lang="nb-NO" smtClean="0">
                <a:ea typeface="ＭＳ Ｐゴシック" pitchFamily="34" charset="-128"/>
              </a:rPr>
              <a:t>Hva er horisontal mentalisering?</a:t>
            </a:r>
          </a:p>
        </p:txBody>
      </p:sp>
      <p:sp>
        <p:nvSpPr>
          <p:cNvPr id="83971" name="Rectangle 3"/>
          <p:cNvSpPr>
            <a:spLocks noGrp="1" noChangeArrowheads="1"/>
          </p:cNvSpPr>
          <p:nvPr>
            <p:ph type="body" idx="4294967295"/>
          </p:nvPr>
        </p:nvSpPr>
        <p:spPr/>
        <p:txBody>
          <a:bodyPr/>
          <a:lstStyle/>
          <a:p>
            <a:r>
              <a:rPr lang="nb-NO" smtClean="0">
                <a:ea typeface="ＭＳ Ｐゴシック" pitchFamily="34" charset="-128"/>
              </a:rPr>
              <a:t>I grupper vil implisitt informasjon smitte mellom deltagerne – kjedereaksjoner</a:t>
            </a:r>
          </a:p>
          <a:p>
            <a:r>
              <a:rPr lang="nb-NO" smtClean="0">
                <a:ea typeface="ＭＳ Ｐゴシック" pitchFamily="34" charset="-128"/>
              </a:rPr>
              <a:t>I grupper kan medlemmene arbeide sammen for å gi mening til smertefulle emosjonelle tilstander – fortetning, resonans og speiling</a:t>
            </a:r>
          </a:p>
          <a:p>
            <a:r>
              <a:rPr lang="nb-NO" smtClean="0">
                <a:ea typeface="ＭＳ Ｐゴシック" pitchFamily="34" charset="-128"/>
              </a:rPr>
              <a:t>Ved tilknytning til andre som har det på samme måten kan de føle trygghet og mindre skam</a:t>
            </a:r>
          </a:p>
          <a:p>
            <a:r>
              <a:rPr lang="nb-NO" smtClean="0">
                <a:ea typeface="ＭＳ Ｐゴシック" pitchFamily="34" charset="-128"/>
              </a:rPr>
              <a:t>Gjennom slike multiple tilknytningsøyeblikk utføres en neuronal reparasjon - neuroplastisk aktivitet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0" y="228600"/>
            <a:ext cx="9144000" cy="990600"/>
          </a:xfrm>
        </p:spPr>
        <p:txBody>
          <a:bodyPr/>
          <a:lstStyle/>
          <a:p>
            <a:pPr algn="ctr" eaLnBrk="1" hangingPunct="1"/>
            <a:r>
              <a:rPr lang="nb-NO" sz="2600" smtClean="0">
                <a:ea typeface="ＭＳ Ｐゴシック" pitchFamily="34" charset="-128"/>
              </a:rPr>
              <a:t>Samspillet mellom den mesolimbiske og den mesokortikale bane hos en frisk person</a:t>
            </a:r>
          </a:p>
        </p:txBody>
      </p:sp>
      <p:sp>
        <p:nvSpPr>
          <p:cNvPr id="45059" name="Rectangle 3"/>
          <p:cNvSpPr>
            <a:spLocks noChangeArrowheads="1"/>
          </p:cNvSpPr>
          <p:nvPr/>
        </p:nvSpPr>
        <p:spPr bwMode="auto">
          <a:xfrm>
            <a:off x="1908175" y="1268413"/>
            <a:ext cx="2951163" cy="1081087"/>
          </a:xfrm>
          <a:prstGeom prst="rect">
            <a:avLst/>
          </a:prstGeom>
          <a:noFill/>
          <a:ln w="28575">
            <a:solidFill>
              <a:schemeClr val="tx1"/>
            </a:solidFill>
            <a:miter lim="800000"/>
            <a:headEnd/>
            <a:tailEnd/>
          </a:ln>
        </p:spPr>
        <p:txBody>
          <a:bodyPr lIns="90488" tIns="44450" rIns="90488" bIns="44450" anchor="ctr"/>
          <a:lstStyle/>
          <a:p>
            <a:pPr algn="ctr">
              <a:lnSpc>
                <a:spcPct val="90000"/>
              </a:lnSpc>
              <a:spcBef>
                <a:spcPct val="0"/>
              </a:spcBef>
              <a:buClrTx/>
            </a:pPr>
            <a:r>
              <a:rPr lang="nb-NO" sz="1800" b="1" dirty="0">
                <a:sym typeface="Wingdings 3" pitchFamily="18" charset="2"/>
              </a:rPr>
              <a:t>Hjernens tenkende enhet</a:t>
            </a:r>
          </a:p>
          <a:p>
            <a:pPr algn="ctr">
              <a:lnSpc>
                <a:spcPct val="90000"/>
              </a:lnSpc>
              <a:spcBef>
                <a:spcPct val="0"/>
              </a:spcBef>
              <a:buClrTx/>
            </a:pPr>
            <a:r>
              <a:rPr lang="nb-NO" b="1" dirty="0">
                <a:sym typeface="Wingdings 3" pitchFamily="18" charset="2"/>
              </a:rPr>
              <a:t>Prefrontal </a:t>
            </a:r>
            <a:r>
              <a:rPr lang="nb-NO" b="1" dirty="0" err="1">
                <a:sym typeface="Wingdings 3" pitchFamily="18" charset="2"/>
              </a:rPr>
              <a:t>kortex</a:t>
            </a:r>
            <a:endParaRPr lang="nb-NO" b="1" dirty="0"/>
          </a:p>
        </p:txBody>
      </p:sp>
      <p:sp>
        <p:nvSpPr>
          <p:cNvPr id="45060" name="Rectangle 4"/>
          <p:cNvSpPr>
            <a:spLocks noChangeArrowheads="1"/>
          </p:cNvSpPr>
          <p:nvPr/>
        </p:nvSpPr>
        <p:spPr bwMode="auto">
          <a:xfrm>
            <a:off x="1908175" y="2708275"/>
            <a:ext cx="2663825" cy="720725"/>
          </a:xfrm>
          <a:prstGeom prst="rect">
            <a:avLst/>
          </a:prstGeom>
          <a:noFill/>
          <a:ln w="28575">
            <a:solidFill>
              <a:schemeClr val="tx1"/>
            </a:solidFill>
            <a:miter lim="800000"/>
            <a:headEnd/>
            <a:tailEnd/>
          </a:ln>
        </p:spPr>
        <p:txBody>
          <a:bodyPr lIns="90488" tIns="44450" rIns="90488" bIns="44450"/>
          <a:lstStyle/>
          <a:p>
            <a:pPr marL="342900" indent="-342900" algn="ctr">
              <a:buClrTx/>
            </a:pPr>
            <a:r>
              <a:rPr lang="nb-NO" sz="2000" b="1" dirty="0" err="1">
                <a:sym typeface="Wingdings 3" pitchFamily="18" charset="2"/>
              </a:rPr>
              <a:t>Thalamus</a:t>
            </a:r>
            <a:r>
              <a:rPr lang="nb-NO" sz="2000" b="1" dirty="0">
                <a:sym typeface="Wingdings 3" pitchFamily="18" charset="2"/>
              </a:rPr>
              <a:t>  (</a:t>
            </a:r>
            <a:r>
              <a:rPr lang="nb-NO" sz="1800" b="1" dirty="0">
                <a:sym typeface="Wingdings 3" pitchFamily="18" charset="2"/>
              </a:rPr>
              <a:t>filtere</a:t>
            </a:r>
            <a:r>
              <a:rPr lang="nb-NO" sz="2000" b="1" dirty="0">
                <a:sym typeface="Wingdings 3" pitchFamily="18" charset="2"/>
              </a:rPr>
              <a:t>t)</a:t>
            </a:r>
            <a:endParaRPr lang="nb-NO" sz="2000" b="1" dirty="0"/>
          </a:p>
        </p:txBody>
      </p:sp>
      <p:sp>
        <p:nvSpPr>
          <p:cNvPr id="45061" name="Rectangle 5"/>
          <p:cNvSpPr>
            <a:spLocks noChangeArrowheads="1"/>
          </p:cNvSpPr>
          <p:nvPr/>
        </p:nvSpPr>
        <p:spPr bwMode="auto">
          <a:xfrm>
            <a:off x="2268538" y="3908425"/>
            <a:ext cx="1998662" cy="990600"/>
          </a:xfrm>
          <a:prstGeom prst="rect">
            <a:avLst/>
          </a:prstGeom>
          <a:noFill/>
          <a:ln w="28575">
            <a:solidFill>
              <a:schemeClr val="tx1"/>
            </a:solidFill>
            <a:miter lim="800000"/>
            <a:headEnd/>
            <a:tailEnd/>
          </a:ln>
        </p:spPr>
        <p:txBody>
          <a:bodyPr lIns="90488" tIns="44450" rIns="90488" bIns="44450"/>
          <a:lstStyle/>
          <a:p>
            <a:pPr algn="ctr">
              <a:buClrTx/>
            </a:pPr>
            <a:r>
              <a:rPr lang="nb-NO" sz="1800" b="1" dirty="0">
                <a:sym typeface="Wingdings 3" pitchFamily="18" charset="2"/>
              </a:rPr>
              <a:t>Belønnings-</a:t>
            </a:r>
          </a:p>
          <a:p>
            <a:pPr algn="ctr">
              <a:buClrTx/>
            </a:pPr>
            <a:r>
              <a:rPr lang="nb-NO" sz="1800" b="1" dirty="0">
                <a:sym typeface="Wingdings 3" pitchFamily="18" charset="2"/>
              </a:rPr>
              <a:t>senteret</a:t>
            </a:r>
            <a:endParaRPr lang="nb-NO" sz="1800" b="1" dirty="0"/>
          </a:p>
        </p:txBody>
      </p:sp>
      <p:sp>
        <p:nvSpPr>
          <p:cNvPr id="45062" name="Rectangle 6"/>
          <p:cNvSpPr>
            <a:spLocks noChangeArrowheads="1"/>
          </p:cNvSpPr>
          <p:nvPr/>
        </p:nvSpPr>
        <p:spPr bwMode="auto">
          <a:xfrm>
            <a:off x="2438400" y="3832225"/>
            <a:ext cx="1981200" cy="990600"/>
          </a:xfrm>
          <a:prstGeom prst="rect">
            <a:avLst/>
          </a:prstGeom>
          <a:noFill/>
          <a:ln w="38100">
            <a:noFill/>
            <a:miter lim="800000"/>
            <a:headEnd/>
            <a:tailEnd/>
          </a:ln>
        </p:spPr>
        <p:txBody>
          <a:bodyPr wrap="none" lIns="90488" tIns="44450" rIns="90488" bIns="44450" anchor="ctr">
            <a:spAutoFit/>
          </a:bodyPr>
          <a:lstStyle/>
          <a:p>
            <a:endParaRPr lang="nb-NO"/>
          </a:p>
        </p:txBody>
      </p:sp>
      <p:sp>
        <p:nvSpPr>
          <p:cNvPr id="45063" name="Rectangle 7"/>
          <p:cNvSpPr>
            <a:spLocks noChangeArrowheads="1"/>
          </p:cNvSpPr>
          <p:nvPr/>
        </p:nvSpPr>
        <p:spPr bwMode="auto">
          <a:xfrm>
            <a:off x="2286000" y="5359400"/>
            <a:ext cx="1981200" cy="949325"/>
          </a:xfrm>
          <a:prstGeom prst="rect">
            <a:avLst/>
          </a:prstGeom>
          <a:noFill/>
          <a:ln w="38100">
            <a:solidFill>
              <a:schemeClr val="tx1"/>
            </a:solidFill>
            <a:miter lim="800000"/>
            <a:headEnd/>
            <a:tailEnd/>
          </a:ln>
        </p:spPr>
        <p:txBody>
          <a:bodyPr lIns="90488" tIns="44450" rIns="90488" bIns="44450"/>
          <a:lstStyle/>
          <a:p>
            <a:pPr marL="342900" indent="-342900" algn="ctr">
              <a:lnSpc>
                <a:spcPct val="85000"/>
              </a:lnSpc>
              <a:spcBef>
                <a:spcPct val="0"/>
              </a:spcBef>
              <a:buClrTx/>
            </a:pPr>
            <a:r>
              <a:rPr lang="nb-NO" sz="2000" b="1" dirty="0" err="1">
                <a:sym typeface="Wingdings 3" pitchFamily="18" charset="2"/>
              </a:rPr>
              <a:t>Ventrale</a:t>
            </a:r>
            <a:endParaRPr lang="nb-NO" sz="2000" b="1" dirty="0">
              <a:sym typeface="Wingdings 3" pitchFamily="18" charset="2"/>
            </a:endParaRPr>
          </a:p>
          <a:p>
            <a:pPr marL="342900" indent="-342900" algn="ctr">
              <a:lnSpc>
                <a:spcPct val="85000"/>
              </a:lnSpc>
              <a:spcBef>
                <a:spcPct val="0"/>
              </a:spcBef>
              <a:buClrTx/>
            </a:pPr>
            <a:r>
              <a:rPr lang="nb-NO" sz="2000" b="1" dirty="0" err="1">
                <a:sym typeface="Wingdings 3" pitchFamily="18" charset="2"/>
              </a:rPr>
              <a:t>tegmentale</a:t>
            </a:r>
            <a:endParaRPr lang="nb-NO" sz="2000" b="1" dirty="0">
              <a:sym typeface="Wingdings 3" pitchFamily="18" charset="2"/>
            </a:endParaRPr>
          </a:p>
          <a:p>
            <a:pPr marL="342900" indent="-342900" algn="ctr">
              <a:lnSpc>
                <a:spcPct val="85000"/>
              </a:lnSpc>
              <a:spcBef>
                <a:spcPct val="0"/>
              </a:spcBef>
              <a:buClrTx/>
            </a:pPr>
            <a:r>
              <a:rPr lang="nb-NO" sz="2000" b="1" dirty="0">
                <a:sym typeface="Wingdings 3" pitchFamily="18" charset="2"/>
              </a:rPr>
              <a:t>området</a:t>
            </a:r>
            <a:endParaRPr lang="nb-NO" sz="2000" b="1" dirty="0"/>
          </a:p>
        </p:txBody>
      </p:sp>
      <p:sp>
        <p:nvSpPr>
          <p:cNvPr id="45064" name="Rectangle 8"/>
          <p:cNvSpPr>
            <a:spLocks noChangeArrowheads="1"/>
          </p:cNvSpPr>
          <p:nvPr/>
        </p:nvSpPr>
        <p:spPr bwMode="auto">
          <a:xfrm>
            <a:off x="5003800" y="2924175"/>
            <a:ext cx="3816350" cy="1584325"/>
          </a:xfrm>
          <a:prstGeom prst="rect">
            <a:avLst/>
          </a:prstGeom>
          <a:noFill/>
          <a:ln w="38100">
            <a:solidFill>
              <a:schemeClr val="tx1"/>
            </a:solidFill>
            <a:miter lim="800000"/>
            <a:headEnd/>
            <a:tailEnd/>
          </a:ln>
        </p:spPr>
        <p:txBody>
          <a:bodyPr lIns="90488" tIns="44450" rIns="90488" bIns="44450" anchor="ctr"/>
          <a:lstStyle/>
          <a:p>
            <a:pPr algn="ctr">
              <a:lnSpc>
                <a:spcPct val="90000"/>
              </a:lnSpc>
              <a:buClrTx/>
            </a:pPr>
            <a:r>
              <a:rPr lang="nb-NO" sz="1800" b="1" dirty="0">
                <a:sym typeface="Wingdings 3" pitchFamily="18" charset="2"/>
              </a:rPr>
              <a:t>Senter for å huske </a:t>
            </a:r>
            <a:r>
              <a:rPr lang="nb-NO" sz="1800" b="1" dirty="0" smtClean="0">
                <a:sym typeface="Wingdings 3" pitchFamily="18" charset="2"/>
              </a:rPr>
              <a:t>fakta </a:t>
            </a:r>
          </a:p>
          <a:p>
            <a:pPr algn="ctr">
              <a:lnSpc>
                <a:spcPct val="90000"/>
              </a:lnSpc>
              <a:buClrTx/>
            </a:pPr>
            <a:r>
              <a:rPr lang="nb-NO" b="1" dirty="0" err="1" smtClean="0">
                <a:sym typeface="Wingdings 3" pitchFamily="18" charset="2"/>
              </a:rPr>
              <a:t>Hippocampus</a:t>
            </a:r>
            <a:endParaRPr lang="nb-NO" b="1" dirty="0">
              <a:sym typeface="Wingdings 3" pitchFamily="18" charset="2"/>
            </a:endParaRPr>
          </a:p>
          <a:p>
            <a:pPr>
              <a:lnSpc>
                <a:spcPct val="90000"/>
              </a:lnSpc>
              <a:buClrTx/>
            </a:pPr>
            <a:endParaRPr lang="nb-NO" dirty="0" smtClean="0">
              <a:sym typeface="Wingdings 3" pitchFamily="18" charset="2"/>
            </a:endParaRPr>
          </a:p>
          <a:p>
            <a:pPr algn="ctr">
              <a:lnSpc>
                <a:spcPct val="90000"/>
              </a:lnSpc>
              <a:buClrTx/>
            </a:pPr>
            <a:r>
              <a:rPr lang="nb-NO" b="1" dirty="0" smtClean="0">
                <a:sym typeface="Wingdings 3" pitchFamily="18" charset="2"/>
              </a:rPr>
              <a:t>Senter </a:t>
            </a:r>
            <a:r>
              <a:rPr lang="nb-NO" b="1" dirty="0">
                <a:sym typeface="Wingdings 3" pitchFamily="18" charset="2"/>
              </a:rPr>
              <a:t>for å </a:t>
            </a:r>
            <a:r>
              <a:rPr lang="nb-NO" b="1" dirty="0" smtClean="0">
                <a:sym typeface="Wingdings 3" pitchFamily="18" charset="2"/>
              </a:rPr>
              <a:t>aktivering av følelser </a:t>
            </a:r>
          </a:p>
          <a:p>
            <a:pPr algn="ctr">
              <a:lnSpc>
                <a:spcPct val="90000"/>
              </a:lnSpc>
              <a:buClrTx/>
            </a:pPr>
            <a:r>
              <a:rPr lang="nb-NO" b="1" dirty="0" err="1" smtClean="0">
                <a:sym typeface="Wingdings 3" pitchFamily="18" charset="2"/>
              </a:rPr>
              <a:t>Amygdala</a:t>
            </a:r>
            <a:endParaRPr lang="nb-NO" b="1" dirty="0"/>
          </a:p>
        </p:txBody>
      </p:sp>
      <p:sp>
        <p:nvSpPr>
          <p:cNvPr id="45065" name="Line 9"/>
          <p:cNvSpPr>
            <a:spLocks noChangeShapeType="1"/>
          </p:cNvSpPr>
          <p:nvPr/>
        </p:nvSpPr>
        <p:spPr bwMode="auto">
          <a:xfrm flipV="1">
            <a:off x="3276600" y="4933950"/>
            <a:ext cx="0" cy="381000"/>
          </a:xfrm>
          <a:prstGeom prst="line">
            <a:avLst/>
          </a:prstGeom>
          <a:noFill/>
          <a:ln w="38100">
            <a:solidFill>
              <a:srgbClr val="0000FF"/>
            </a:solidFill>
            <a:round/>
            <a:headEnd/>
            <a:tailEnd type="triangle" w="med" len="med"/>
          </a:ln>
        </p:spPr>
        <p:txBody>
          <a:bodyPr lIns="90488" tIns="44450" rIns="90488" bIns="44450">
            <a:spAutoFit/>
          </a:bodyPr>
          <a:lstStyle/>
          <a:p>
            <a:endParaRPr lang="nb-NO"/>
          </a:p>
        </p:txBody>
      </p:sp>
      <p:sp>
        <p:nvSpPr>
          <p:cNvPr id="45066" name="Line 10"/>
          <p:cNvSpPr>
            <a:spLocks noChangeShapeType="1"/>
          </p:cNvSpPr>
          <p:nvPr/>
        </p:nvSpPr>
        <p:spPr bwMode="auto">
          <a:xfrm flipV="1">
            <a:off x="3276600" y="3429000"/>
            <a:ext cx="0" cy="381000"/>
          </a:xfrm>
          <a:prstGeom prst="line">
            <a:avLst/>
          </a:prstGeom>
          <a:noFill/>
          <a:ln w="38100">
            <a:solidFill>
              <a:srgbClr val="0000FF"/>
            </a:solidFill>
            <a:round/>
            <a:headEnd/>
            <a:tailEnd type="triangle" w="med" len="med"/>
          </a:ln>
        </p:spPr>
        <p:txBody>
          <a:bodyPr lIns="90488" tIns="44450" rIns="90488" bIns="44450">
            <a:spAutoFit/>
          </a:bodyPr>
          <a:lstStyle/>
          <a:p>
            <a:endParaRPr lang="nb-NO"/>
          </a:p>
        </p:txBody>
      </p:sp>
      <p:sp>
        <p:nvSpPr>
          <p:cNvPr id="45067" name="Line 11"/>
          <p:cNvSpPr>
            <a:spLocks noChangeShapeType="1"/>
          </p:cNvSpPr>
          <p:nvPr/>
        </p:nvSpPr>
        <p:spPr bwMode="auto">
          <a:xfrm flipV="1">
            <a:off x="3276600" y="2349500"/>
            <a:ext cx="0" cy="284163"/>
          </a:xfrm>
          <a:prstGeom prst="line">
            <a:avLst/>
          </a:prstGeom>
          <a:noFill/>
          <a:ln w="38100">
            <a:solidFill>
              <a:srgbClr val="0000FF"/>
            </a:solidFill>
            <a:round/>
            <a:headEnd/>
            <a:tailEnd type="triangle" w="med" len="med"/>
          </a:ln>
        </p:spPr>
        <p:txBody>
          <a:bodyPr lIns="90488" tIns="44450" rIns="90488" bIns="44450">
            <a:spAutoFit/>
          </a:bodyPr>
          <a:lstStyle/>
          <a:p>
            <a:endParaRPr lang="nb-NO"/>
          </a:p>
        </p:txBody>
      </p:sp>
      <p:cxnSp>
        <p:nvCxnSpPr>
          <p:cNvPr id="45068" name="AutoShape 12"/>
          <p:cNvCxnSpPr>
            <a:cxnSpLocks noChangeShapeType="1"/>
          </p:cNvCxnSpPr>
          <p:nvPr/>
        </p:nvCxnSpPr>
        <p:spPr bwMode="auto">
          <a:xfrm rot="10800000" flipH="1" flipV="1">
            <a:off x="1979613" y="1844675"/>
            <a:ext cx="1587" cy="4010025"/>
          </a:xfrm>
          <a:prstGeom prst="curvedConnector3">
            <a:avLst>
              <a:gd name="adj1" fmla="val -113900000"/>
            </a:avLst>
          </a:prstGeom>
          <a:noFill/>
          <a:ln w="95250">
            <a:solidFill>
              <a:srgbClr val="FF0000"/>
            </a:solidFill>
            <a:round/>
            <a:headEnd/>
            <a:tailEnd type="triangle" w="med" len="med"/>
          </a:ln>
        </p:spPr>
      </p:cxnSp>
      <p:cxnSp>
        <p:nvCxnSpPr>
          <p:cNvPr id="45069" name="AutoShape 13"/>
          <p:cNvCxnSpPr>
            <a:cxnSpLocks noChangeShapeType="1"/>
          </p:cNvCxnSpPr>
          <p:nvPr/>
        </p:nvCxnSpPr>
        <p:spPr bwMode="auto">
          <a:xfrm flipH="1" flipV="1">
            <a:off x="4211638" y="1844675"/>
            <a:ext cx="76200" cy="4010025"/>
          </a:xfrm>
          <a:prstGeom prst="curvedConnector3">
            <a:avLst>
              <a:gd name="adj1" fmla="val -5681250"/>
            </a:avLst>
          </a:prstGeom>
          <a:noFill/>
          <a:ln w="28575">
            <a:solidFill>
              <a:srgbClr val="00CC00"/>
            </a:solidFill>
            <a:round/>
            <a:headEnd/>
            <a:tailEnd type="triangle" w="med" len="med"/>
          </a:ln>
        </p:spPr>
      </p:cxnSp>
      <p:cxnSp>
        <p:nvCxnSpPr>
          <p:cNvPr id="45070" name="AutoShape 14"/>
          <p:cNvCxnSpPr>
            <a:cxnSpLocks noChangeShapeType="1"/>
          </p:cNvCxnSpPr>
          <p:nvPr/>
        </p:nvCxnSpPr>
        <p:spPr bwMode="auto">
          <a:xfrm rot="10800000" flipH="1" flipV="1">
            <a:off x="1979613" y="1916113"/>
            <a:ext cx="36512" cy="2460625"/>
          </a:xfrm>
          <a:prstGeom prst="curvedConnector3">
            <a:avLst>
              <a:gd name="adj1" fmla="val -2291306"/>
            </a:avLst>
          </a:prstGeom>
          <a:noFill/>
          <a:ln w="38100">
            <a:solidFill>
              <a:srgbClr val="00CCFF"/>
            </a:solidFill>
            <a:round/>
            <a:headEnd/>
            <a:tailEnd type="triangle" w="med" len="med"/>
          </a:ln>
        </p:spPr>
      </p:cxnSp>
      <p:cxnSp>
        <p:nvCxnSpPr>
          <p:cNvPr id="45071" name="AutoShape 15"/>
          <p:cNvCxnSpPr>
            <a:cxnSpLocks noChangeShapeType="1"/>
            <a:stCxn id="45061" idx="1"/>
          </p:cNvCxnSpPr>
          <p:nvPr/>
        </p:nvCxnSpPr>
        <p:spPr bwMode="auto">
          <a:xfrm rot="10800000" flipH="1" flipV="1">
            <a:off x="2254250" y="4403725"/>
            <a:ext cx="17463" cy="1473200"/>
          </a:xfrm>
          <a:prstGeom prst="curvedConnector3">
            <a:avLst>
              <a:gd name="adj1" fmla="val -1200000"/>
            </a:avLst>
          </a:prstGeom>
          <a:noFill/>
          <a:ln w="38100">
            <a:solidFill>
              <a:srgbClr val="00CCFF"/>
            </a:solidFill>
            <a:round/>
            <a:headEnd/>
            <a:tailEnd type="triangle" w="med" len="med"/>
          </a:ln>
        </p:spPr>
      </p:cxnSp>
      <p:cxnSp>
        <p:nvCxnSpPr>
          <p:cNvPr id="45072" name="AutoShape 16"/>
          <p:cNvCxnSpPr>
            <a:cxnSpLocks noChangeShapeType="1"/>
          </p:cNvCxnSpPr>
          <p:nvPr/>
        </p:nvCxnSpPr>
        <p:spPr bwMode="auto">
          <a:xfrm flipH="1" flipV="1">
            <a:off x="4211638" y="3357563"/>
            <a:ext cx="152400" cy="2828925"/>
          </a:xfrm>
          <a:prstGeom prst="curvedConnector3">
            <a:avLst>
              <a:gd name="adj1" fmla="val -329167"/>
            </a:avLst>
          </a:prstGeom>
          <a:noFill/>
          <a:ln w="38100">
            <a:solidFill>
              <a:srgbClr val="FF9933"/>
            </a:solidFill>
            <a:round/>
            <a:headEnd/>
            <a:tailEnd type="triangle" w="med" len="med"/>
          </a:ln>
        </p:spPr>
      </p:cxnSp>
      <p:sp>
        <p:nvSpPr>
          <p:cNvPr id="45073" name="Line 17"/>
          <p:cNvSpPr>
            <a:spLocks noChangeShapeType="1"/>
          </p:cNvSpPr>
          <p:nvPr/>
        </p:nvSpPr>
        <p:spPr bwMode="auto">
          <a:xfrm flipH="1">
            <a:off x="4267200" y="4508500"/>
            <a:ext cx="2105025" cy="1435100"/>
          </a:xfrm>
          <a:prstGeom prst="line">
            <a:avLst/>
          </a:prstGeom>
          <a:noFill/>
          <a:ln w="38100">
            <a:solidFill>
              <a:srgbClr val="9900FF"/>
            </a:solidFill>
            <a:round/>
            <a:headEnd/>
            <a:tailEnd type="triangle" w="med" len="med"/>
          </a:ln>
        </p:spPr>
        <p:txBody>
          <a:bodyPr lIns="90488" tIns="44450" rIns="90488" bIns="44450">
            <a:spAutoFit/>
          </a:bodyPr>
          <a:lstStyle/>
          <a:p>
            <a:endParaRPr lang="nb-NO"/>
          </a:p>
        </p:txBody>
      </p:sp>
      <p:sp>
        <p:nvSpPr>
          <p:cNvPr id="45074" name="Line 18"/>
          <p:cNvSpPr>
            <a:spLocks noChangeShapeType="1"/>
          </p:cNvSpPr>
          <p:nvPr/>
        </p:nvSpPr>
        <p:spPr bwMode="auto">
          <a:xfrm flipH="1" flipV="1">
            <a:off x="4859338" y="2133600"/>
            <a:ext cx="1746250" cy="727075"/>
          </a:xfrm>
          <a:prstGeom prst="line">
            <a:avLst/>
          </a:prstGeom>
          <a:noFill/>
          <a:ln w="38100">
            <a:solidFill>
              <a:srgbClr val="9900FF"/>
            </a:solidFill>
            <a:round/>
            <a:headEnd/>
            <a:tailEnd type="triangle" w="med" len="med"/>
          </a:ln>
        </p:spPr>
        <p:txBody>
          <a:bodyPr lIns="90488" tIns="44450" rIns="90488" bIns="44450">
            <a:spAutoFit/>
          </a:bodyPr>
          <a:lstStyle/>
          <a:p>
            <a:endParaRPr lang="nb-NO"/>
          </a:p>
        </p:txBody>
      </p:sp>
      <p:sp>
        <p:nvSpPr>
          <p:cNvPr id="45075" name="Text Box 19"/>
          <p:cNvSpPr txBox="1">
            <a:spLocks noChangeArrowheads="1"/>
          </p:cNvSpPr>
          <p:nvPr/>
        </p:nvSpPr>
        <p:spPr bwMode="auto">
          <a:xfrm>
            <a:off x="7086600" y="5334000"/>
            <a:ext cx="1752600" cy="754063"/>
          </a:xfrm>
          <a:prstGeom prst="rect">
            <a:avLst/>
          </a:prstGeom>
          <a:noFill/>
          <a:ln w="9525">
            <a:noFill/>
            <a:miter lim="800000"/>
            <a:headEnd/>
            <a:tailEnd/>
          </a:ln>
        </p:spPr>
        <p:txBody>
          <a:bodyPr>
            <a:spAutoFit/>
          </a:bodyPr>
          <a:lstStyle/>
          <a:p>
            <a:pPr>
              <a:lnSpc>
                <a:spcPct val="90000"/>
              </a:lnSpc>
              <a:spcBef>
                <a:spcPct val="50000"/>
              </a:spcBef>
              <a:buClrTx/>
            </a:pPr>
            <a:r>
              <a:rPr lang="nb-NO">
                <a:solidFill>
                  <a:srgbClr val="00CC00"/>
                </a:solidFill>
                <a:latin typeface="Friz Quadrata" pitchFamily="2" charset="0"/>
              </a:rPr>
              <a:t>Den mesokortikale bane</a:t>
            </a:r>
          </a:p>
        </p:txBody>
      </p:sp>
      <p:sp>
        <p:nvSpPr>
          <p:cNvPr id="45076" name="Text Box 20"/>
          <p:cNvSpPr txBox="1">
            <a:spLocks noChangeArrowheads="1"/>
          </p:cNvSpPr>
          <p:nvPr/>
        </p:nvSpPr>
        <p:spPr bwMode="auto">
          <a:xfrm>
            <a:off x="1447800" y="4876800"/>
            <a:ext cx="1752600" cy="476250"/>
          </a:xfrm>
          <a:prstGeom prst="rect">
            <a:avLst/>
          </a:prstGeom>
          <a:noFill/>
          <a:ln w="9525">
            <a:noFill/>
            <a:miter lim="800000"/>
            <a:headEnd/>
            <a:tailEnd/>
          </a:ln>
        </p:spPr>
        <p:txBody>
          <a:bodyPr>
            <a:spAutoFit/>
          </a:bodyPr>
          <a:lstStyle/>
          <a:p>
            <a:pPr algn="r">
              <a:lnSpc>
                <a:spcPct val="90000"/>
              </a:lnSpc>
              <a:spcBef>
                <a:spcPct val="50000"/>
              </a:spcBef>
              <a:buClrTx/>
            </a:pPr>
            <a:r>
              <a:rPr lang="nb-NO">
                <a:solidFill>
                  <a:srgbClr val="0000FF"/>
                </a:solidFill>
                <a:latin typeface="Friz Quadrata" pitchFamily="2" charset="0"/>
              </a:rPr>
              <a:t>Den mesolimbiske</a:t>
            </a:r>
            <a:br>
              <a:rPr lang="nb-NO">
                <a:solidFill>
                  <a:srgbClr val="0000FF"/>
                </a:solidFill>
                <a:latin typeface="Friz Quadrata" pitchFamily="2" charset="0"/>
              </a:rPr>
            </a:br>
            <a:r>
              <a:rPr lang="nb-NO">
                <a:solidFill>
                  <a:srgbClr val="0000FF"/>
                </a:solidFill>
                <a:latin typeface="Friz Quadrata" pitchFamily="2" charset="0"/>
              </a:rPr>
              <a:t>bane</a:t>
            </a:r>
          </a:p>
        </p:txBody>
      </p:sp>
      <p:sp>
        <p:nvSpPr>
          <p:cNvPr id="45077" name="Line 21"/>
          <p:cNvSpPr>
            <a:spLocks noChangeShapeType="1"/>
          </p:cNvSpPr>
          <p:nvPr/>
        </p:nvSpPr>
        <p:spPr bwMode="auto">
          <a:xfrm>
            <a:off x="5076056" y="3789040"/>
            <a:ext cx="3743325" cy="0"/>
          </a:xfrm>
          <a:prstGeom prst="line">
            <a:avLst/>
          </a:prstGeom>
          <a:noFill/>
          <a:ln w="41275">
            <a:solidFill>
              <a:schemeClr val="tx1"/>
            </a:solidFill>
            <a:round/>
            <a:headEnd/>
            <a:tailEnd/>
          </a:ln>
        </p:spPr>
        <p:txBody>
          <a:bodyPr/>
          <a:lstStyle/>
          <a:p>
            <a:endParaRPr lang="nb-NO"/>
          </a:p>
        </p:txBody>
      </p:sp>
      <p:sp>
        <p:nvSpPr>
          <p:cNvPr id="45078" name="Text Box 22"/>
          <p:cNvSpPr txBox="1">
            <a:spLocks noChangeArrowheads="1"/>
          </p:cNvSpPr>
          <p:nvPr/>
        </p:nvSpPr>
        <p:spPr bwMode="auto">
          <a:xfrm>
            <a:off x="3492500" y="4941888"/>
            <a:ext cx="2232025" cy="363537"/>
          </a:xfrm>
          <a:prstGeom prst="rect">
            <a:avLst/>
          </a:prstGeom>
          <a:noFill/>
          <a:ln w="28575" algn="ctr">
            <a:noFill/>
            <a:miter lim="800000"/>
            <a:headEnd/>
            <a:tailEnd/>
          </a:ln>
        </p:spPr>
        <p:txBody>
          <a:bodyPr lIns="90488" tIns="44450" rIns="90488" bIns="44450">
            <a:spAutoFit/>
          </a:bodyPr>
          <a:lstStyle/>
          <a:p>
            <a:pPr>
              <a:spcBef>
                <a:spcPct val="50000"/>
              </a:spcBef>
              <a:buClrTx/>
            </a:pPr>
            <a:r>
              <a:rPr lang="nb-NO" sz="1800" b="1">
                <a:solidFill>
                  <a:srgbClr val="3333FF"/>
                </a:solidFill>
                <a:latin typeface="Arial" charset="0"/>
              </a:rPr>
              <a:t>Belønningsbanen</a:t>
            </a:r>
          </a:p>
        </p:txBody>
      </p:sp>
      <p:sp>
        <p:nvSpPr>
          <p:cNvPr id="45079" name="Text Box 23"/>
          <p:cNvSpPr txBox="1">
            <a:spLocks noChangeArrowheads="1"/>
          </p:cNvSpPr>
          <p:nvPr/>
        </p:nvSpPr>
        <p:spPr bwMode="auto">
          <a:xfrm>
            <a:off x="0" y="3573463"/>
            <a:ext cx="1763713" cy="363537"/>
          </a:xfrm>
          <a:prstGeom prst="rect">
            <a:avLst/>
          </a:prstGeom>
          <a:noFill/>
          <a:ln w="28575" algn="ctr">
            <a:noFill/>
            <a:miter lim="800000"/>
            <a:headEnd/>
            <a:tailEnd/>
          </a:ln>
        </p:spPr>
        <p:txBody>
          <a:bodyPr lIns="90488" tIns="44450" rIns="90488" bIns="44450">
            <a:spAutoFit/>
          </a:bodyPr>
          <a:lstStyle/>
          <a:p>
            <a:pPr algn="ctr">
              <a:spcBef>
                <a:spcPct val="50000"/>
              </a:spcBef>
              <a:buClrTx/>
            </a:pPr>
            <a:r>
              <a:rPr lang="nb-NO" sz="1800" b="1">
                <a:latin typeface="Arial" charset="0"/>
              </a:rPr>
              <a:t>Kontrollbanen</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tel 1"/>
          <p:cNvSpPr>
            <a:spLocks noGrp="1"/>
          </p:cNvSpPr>
          <p:nvPr>
            <p:ph type="title"/>
          </p:nvPr>
        </p:nvSpPr>
        <p:spPr/>
        <p:txBody>
          <a:bodyPr/>
          <a:lstStyle/>
          <a:p>
            <a:pPr algn="ctr"/>
            <a:r>
              <a:rPr lang="nb-NO" smtClean="0">
                <a:ea typeface="ＭＳ Ｐゴシック" pitchFamily="34" charset="-128"/>
              </a:rPr>
              <a:t>Hovedfokus ved mentaliseringsbasert terapi?</a:t>
            </a:r>
          </a:p>
        </p:txBody>
      </p:sp>
      <p:sp>
        <p:nvSpPr>
          <p:cNvPr id="91139" name="Plassholder for innhold 2"/>
          <p:cNvSpPr>
            <a:spLocks noGrp="1"/>
          </p:cNvSpPr>
          <p:nvPr>
            <p:ph idx="1"/>
          </p:nvPr>
        </p:nvSpPr>
        <p:spPr/>
        <p:txBody>
          <a:bodyPr/>
          <a:lstStyle/>
          <a:p>
            <a:r>
              <a:rPr lang="nb-NO" smtClean="0">
                <a:ea typeface="ＭＳ Ｐゴシック" pitchFamily="34" charset="-128"/>
              </a:rPr>
              <a:t>Trygg relasjon til individualterapeut eller gruppe og gruppeterapeut</a:t>
            </a:r>
          </a:p>
          <a:p>
            <a:r>
              <a:rPr lang="nb-NO" smtClean="0">
                <a:ea typeface="ＭＳ Ｐゴシック" pitchFamily="34" charset="-128"/>
              </a:rPr>
              <a:t>En trygg relasjon fører til at individet kan tenke, føle og snakke om sine traumer</a:t>
            </a:r>
          </a:p>
          <a:p>
            <a:r>
              <a:rPr lang="nb-NO" smtClean="0">
                <a:ea typeface="ＭＳ Ｐゴシック" pitchFamily="34" charset="-128"/>
              </a:rPr>
              <a:t>Dette er en enkel målsetning - men krevende å oppnå</a:t>
            </a:r>
          </a:p>
          <a:p>
            <a:endParaRPr lang="nb-NO" smtClean="0">
              <a:ea typeface="ＭＳ Ｐゴシック" pitchFamily="34" charset="-128"/>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ctr"/>
            <a:r>
              <a:rPr lang="nb-NO" dirty="0" err="1" smtClean="0"/>
              <a:t>Mentaliserende</a:t>
            </a:r>
            <a:r>
              <a:rPr lang="nb-NO" dirty="0" smtClean="0"/>
              <a:t> intervensjoner</a:t>
            </a:r>
            <a:endParaRPr lang="nb-NO" dirty="0"/>
          </a:p>
        </p:txBody>
      </p:sp>
      <p:sp>
        <p:nvSpPr>
          <p:cNvPr id="3" name="Plassholder for innhold 2"/>
          <p:cNvSpPr>
            <a:spLocks noGrp="1"/>
          </p:cNvSpPr>
          <p:nvPr>
            <p:ph idx="1"/>
          </p:nvPr>
        </p:nvSpPr>
        <p:spPr/>
        <p:txBody>
          <a:bodyPr/>
          <a:lstStyle/>
          <a:p>
            <a:r>
              <a:rPr lang="nb-NO" dirty="0" smtClean="0"/>
              <a:t>Alle terapeuter </a:t>
            </a:r>
            <a:r>
              <a:rPr lang="nb-NO" dirty="0" err="1" smtClean="0"/>
              <a:t>mentaliserer</a:t>
            </a:r>
            <a:r>
              <a:rPr lang="nb-NO" dirty="0" smtClean="0"/>
              <a:t> og det er terapeuten som må gå foran som et godt eksempel</a:t>
            </a:r>
          </a:p>
          <a:p>
            <a:r>
              <a:rPr lang="nb-NO" dirty="0" smtClean="0"/>
              <a:t>Uten trygg nok tilknytning og emosjonelt engasjement er det vanskelig å skape et godt </a:t>
            </a:r>
            <a:r>
              <a:rPr lang="nb-NO" dirty="0" err="1" smtClean="0"/>
              <a:t>mentaliserende</a:t>
            </a:r>
            <a:r>
              <a:rPr lang="nb-NO" dirty="0" smtClean="0"/>
              <a:t> klima</a:t>
            </a:r>
          </a:p>
          <a:p>
            <a:r>
              <a:rPr lang="nb-NO" dirty="0" smtClean="0"/>
              <a:t>Hvis pasienter har begrenset evne til </a:t>
            </a:r>
            <a:r>
              <a:rPr lang="nb-NO" dirty="0" err="1" smtClean="0"/>
              <a:t>mentalisering</a:t>
            </a:r>
            <a:r>
              <a:rPr lang="nb-NO" dirty="0" smtClean="0"/>
              <a:t> unngå lang stillhet og fri assosiasjon</a:t>
            </a:r>
          </a:p>
          <a:p>
            <a:r>
              <a:rPr lang="nb-NO" dirty="0" smtClean="0"/>
              <a:t>Som terapeut  kan du være  transparent om dine egne følelser og tanker: Jeg tror du er på vei mot en sprekk? Hva tenker du selv om det?</a:t>
            </a:r>
            <a:endParaRPr lang="nb-NO"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idx="4294967295"/>
          </p:nvPr>
        </p:nvSpPr>
        <p:spPr/>
        <p:txBody>
          <a:bodyPr/>
          <a:lstStyle/>
          <a:p>
            <a:pPr algn="ctr"/>
            <a:r>
              <a:rPr lang="nb-NO" sz="2400" dirty="0" smtClean="0">
                <a:ea typeface="ＭＳ Ｐゴシック" pitchFamily="34" charset="-128"/>
              </a:rPr>
              <a:t>Spesielt viktige </a:t>
            </a:r>
            <a:r>
              <a:rPr lang="nb-NO" sz="2400" dirty="0" err="1" smtClean="0">
                <a:ea typeface="ＭＳ Ｐゴシック" pitchFamily="34" charset="-128"/>
              </a:rPr>
              <a:t>mentaliserende</a:t>
            </a:r>
            <a:r>
              <a:rPr lang="nb-NO" sz="2400" dirty="0" smtClean="0">
                <a:ea typeface="ＭＳ Ｐゴシック" pitchFamily="34" charset="-128"/>
              </a:rPr>
              <a:t> intervensjoner i grupper for pasienter med </a:t>
            </a:r>
            <a:r>
              <a:rPr lang="nb-NO" sz="2400" dirty="0" err="1" smtClean="0">
                <a:ea typeface="ＭＳ Ｐゴシック" pitchFamily="34" charset="-128"/>
              </a:rPr>
              <a:t>rusmiddelproblmer</a:t>
            </a:r>
            <a:endParaRPr lang="nb-NO" sz="2400" dirty="0" smtClean="0">
              <a:ea typeface="ＭＳ Ｐゴシック" pitchFamily="34" charset="-128"/>
            </a:endParaRPr>
          </a:p>
        </p:txBody>
      </p:sp>
      <p:sp>
        <p:nvSpPr>
          <p:cNvPr id="93187" name="Rectangle 3"/>
          <p:cNvSpPr>
            <a:spLocks noGrp="1" noChangeArrowheads="1"/>
          </p:cNvSpPr>
          <p:nvPr>
            <p:ph type="body" idx="4294967295"/>
          </p:nvPr>
        </p:nvSpPr>
        <p:spPr/>
        <p:txBody>
          <a:bodyPr/>
          <a:lstStyle/>
          <a:p>
            <a:endParaRPr lang="nb-NO" dirty="0" smtClean="0">
              <a:ea typeface="ＭＳ Ｐゴシック" pitchFamily="34" charset="-128"/>
            </a:endParaRPr>
          </a:p>
          <a:p>
            <a:r>
              <a:rPr lang="nb-NO" dirty="0" smtClean="0">
                <a:ea typeface="ＭＳ Ｐゴシック" pitchFamily="34" charset="-128"/>
              </a:rPr>
              <a:t>Identifiser svikt i </a:t>
            </a:r>
            <a:r>
              <a:rPr lang="nb-NO" dirty="0" err="1" smtClean="0">
                <a:ea typeface="ＭＳ Ｐゴシック" pitchFamily="34" charset="-128"/>
              </a:rPr>
              <a:t>mentaliseringen</a:t>
            </a:r>
            <a:r>
              <a:rPr lang="nb-NO" dirty="0" smtClean="0">
                <a:ea typeface="ＭＳ Ｐゴシック" pitchFamily="34" charset="-128"/>
              </a:rPr>
              <a:t> som minimalisering, alkologing, </a:t>
            </a:r>
            <a:r>
              <a:rPr lang="nb-NO" dirty="0" err="1" smtClean="0">
                <a:ea typeface="ＭＳ Ｐゴシック" pitchFamily="34" charset="-128"/>
              </a:rPr>
              <a:t>psykobabbel</a:t>
            </a:r>
            <a:r>
              <a:rPr lang="nb-NO" dirty="0" smtClean="0">
                <a:ea typeface="ＭＳ Ｐゴシック" pitchFamily="34" charset="-128"/>
              </a:rPr>
              <a:t>, intellektualisering og utagering</a:t>
            </a:r>
          </a:p>
          <a:p>
            <a:endParaRPr lang="nb-NO" dirty="0" smtClean="0">
              <a:ea typeface="ＭＳ Ｐゴシック" pitchFamily="34" charset="-128"/>
            </a:endParaRPr>
          </a:p>
          <a:p>
            <a:r>
              <a:rPr lang="nb-NO" dirty="0" smtClean="0">
                <a:ea typeface="ＭＳ Ｐゴシック" pitchFamily="34" charset="-128"/>
              </a:rPr>
              <a:t>Ro ned affektive implisitte stormer ved å bli mer aktiv og grensesettende</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idx="4294967295"/>
          </p:nvPr>
        </p:nvSpPr>
        <p:spPr/>
        <p:txBody>
          <a:bodyPr/>
          <a:lstStyle/>
          <a:p>
            <a:pPr algn="ctr"/>
            <a:r>
              <a:rPr lang="nb-NO" smtClean="0">
                <a:ea typeface="ＭＳ Ｐゴシック" pitchFamily="34" charset="-128"/>
              </a:rPr>
              <a:t>Viktige mentaliserende intervensjoner</a:t>
            </a:r>
          </a:p>
        </p:txBody>
      </p:sp>
      <p:sp>
        <p:nvSpPr>
          <p:cNvPr id="92163" name="Rectangle 3"/>
          <p:cNvSpPr>
            <a:spLocks noGrp="1" noChangeArrowheads="1"/>
          </p:cNvSpPr>
          <p:nvPr>
            <p:ph type="body" idx="4294967295"/>
          </p:nvPr>
        </p:nvSpPr>
        <p:spPr/>
        <p:txBody>
          <a:bodyPr/>
          <a:lstStyle/>
          <a:p>
            <a:r>
              <a:rPr lang="nb-NO" smtClean="0">
                <a:ea typeface="ＭＳ Ｐゴシック" pitchFamily="34" charset="-128"/>
              </a:rPr>
              <a:t>Vær aktiv heller enn passiv</a:t>
            </a:r>
          </a:p>
          <a:p>
            <a:r>
              <a:rPr lang="nb-NO" smtClean="0">
                <a:ea typeface="ＭＳ Ｐゴシック" pitchFamily="34" charset="-128"/>
              </a:rPr>
              <a:t>Vær den du er på godt og ondt </a:t>
            </a:r>
          </a:p>
          <a:p>
            <a:r>
              <a:rPr lang="nb-NO" smtClean="0">
                <a:ea typeface="ＭＳ Ｐゴシック" pitchFamily="34" charset="-128"/>
              </a:rPr>
              <a:t>Vær ikke den perfekte psykoterapeut</a:t>
            </a:r>
          </a:p>
          <a:p>
            <a:r>
              <a:rPr lang="nb-NO" smtClean="0">
                <a:ea typeface="ＭＳ Ｐゴシック" pitchFamily="34" charset="-128"/>
              </a:rPr>
              <a:t>Hvis pasienten er kun opptatt av seg selv få han/hun til å se andre </a:t>
            </a:r>
          </a:p>
          <a:p>
            <a:r>
              <a:rPr lang="nb-NO" smtClean="0">
                <a:ea typeface="ＭＳ Ｐゴシック" pitchFamily="34" charset="-128"/>
              </a:rPr>
              <a:t>Hvis bare opptatt av andre få de til å se seg selv</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idx="4294967295"/>
          </p:nvPr>
        </p:nvSpPr>
        <p:spPr/>
        <p:txBody>
          <a:bodyPr/>
          <a:lstStyle/>
          <a:p>
            <a:pPr algn="ctr"/>
            <a:r>
              <a:rPr lang="nb-NO" smtClean="0"/>
              <a:t>Konklusjon</a:t>
            </a:r>
          </a:p>
        </p:txBody>
      </p:sp>
      <p:sp>
        <p:nvSpPr>
          <p:cNvPr id="99331" name="Rectangle 3"/>
          <p:cNvSpPr>
            <a:spLocks noGrp="1" noChangeArrowheads="1"/>
          </p:cNvSpPr>
          <p:nvPr>
            <p:ph type="body" idx="4294967295"/>
          </p:nvPr>
        </p:nvSpPr>
        <p:spPr/>
        <p:txBody>
          <a:bodyPr/>
          <a:lstStyle/>
          <a:p>
            <a:r>
              <a:rPr lang="nb-NO" dirty="0" err="1" smtClean="0"/>
              <a:t>Mentaliserings</a:t>
            </a:r>
            <a:r>
              <a:rPr lang="nb-NO" dirty="0" smtClean="0"/>
              <a:t> teorien er en gave til rusmiddelterapeuter og pasienter</a:t>
            </a:r>
          </a:p>
          <a:p>
            <a:r>
              <a:rPr lang="nb-NO" dirty="0" smtClean="0"/>
              <a:t>Ved å forstå </a:t>
            </a:r>
            <a:r>
              <a:rPr lang="nb-NO" dirty="0" err="1" smtClean="0"/>
              <a:t>nevrobiologien</a:t>
            </a:r>
            <a:r>
              <a:rPr lang="nb-NO" dirty="0" smtClean="0"/>
              <a:t> bak disse begrepene kan  få nyttig forståelse som fører til bedre emosjonell regulering og mindre fare for sprekk</a:t>
            </a:r>
          </a:p>
          <a:p>
            <a:r>
              <a:rPr lang="nb-NO" dirty="0" smtClean="0"/>
              <a:t>I tillegg er det nye legemidler under utvikling som kan påvirke suget etter rusmidler og som kombinert med psykologiske intervensjoner har gitt gode resultater</a:t>
            </a:r>
          </a:p>
          <a:p>
            <a:endParaRPr lang="nb-NO" sz="18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0" y="332656"/>
            <a:ext cx="9144000" cy="1008112"/>
          </a:xfrm>
          <a:prstGeom prst="rect">
            <a:avLst/>
          </a:prstGeom>
          <a:noFill/>
          <a:ln w="9525">
            <a:noFill/>
            <a:miter lim="800000"/>
            <a:headEnd/>
            <a:tailEnd/>
          </a:ln>
        </p:spPr>
        <p:txBody>
          <a:bodyPr anchor="ctr"/>
          <a:lstStyle/>
          <a:p>
            <a:pPr algn="ctr">
              <a:lnSpc>
                <a:spcPct val="90000"/>
              </a:lnSpc>
              <a:spcBef>
                <a:spcPct val="0"/>
              </a:spcBef>
              <a:buClrTx/>
            </a:pPr>
            <a:r>
              <a:rPr lang="nb-NO" sz="1900" b="1" dirty="0">
                <a:solidFill>
                  <a:srgbClr val="204B8E"/>
                </a:solidFill>
              </a:rPr>
              <a:t>Samspillet mellom den </a:t>
            </a:r>
            <a:r>
              <a:rPr lang="nb-NO" sz="1900" b="1" dirty="0" err="1">
                <a:solidFill>
                  <a:srgbClr val="204B8E"/>
                </a:solidFill>
              </a:rPr>
              <a:t>mesolimbiske</a:t>
            </a:r>
            <a:r>
              <a:rPr lang="nb-NO" sz="1900" b="1" dirty="0">
                <a:solidFill>
                  <a:srgbClr val="204B8E"/>
                </a:solidFill>
              </a:rPr>
              <a:t> og den </a:t>
            </a:r>
            <a:r>
              <a:rPr lang="nb-NO" sz="1900" b="1" dirty="0" err="1">
                <a:solidFill>
                  <a:srgbClr val="204B8E"/>
                </a:solidFill>
              </a:rPr>
              <a:t>mesokortikale</a:t>
            </a:r>
            <a:r>
              <a:rPr lang="nb-NO" sz="1900" b="1" dirty="0">
                <a:solidFill>
                  <a:srgbClr val="204B8E"/>
                </a:solidFill>
              </a:rPr>
              <a:t> bane hos en pasient med </a:t>
            </a:r>
            <a:r>
              <a:rPr lang="nb-NO" sz="1900" b="1" dirty="0" err="1" smtClean="0">
                <a:solidFill>
                  <a:srgbClr val="204B8E"/>
                </a:solidFill>
              </a:rPr>
              <a:t>rusmiddelavhengighet-</a:t>
            </a:r>
            <a:r>
              <a:rPr lang="nb-NO" sz="1900" b="1" dirty="0" smtClean="0">
                <a:solidFill>
                  <a:srgbClr val="204B8E"/>
                </a:solidFill>
              </a:rPr>
              <a:t> </a:t>
            </a:r>
            <a:r>
              <a:rPr lang="nb-NO" sz="1900" b="1" dirty="0">
                <a:solidFill>
                  <a:srgbClr val="204B8E"/>
                </a:solidFill>
              </a:rPr>
              <a:t>effekten av </a:t>
            </a:r>
            <a:r>
              <a:rPr lang="nb-NO" sz="1900" b="1" dirty="0" err="1">
                <a:solidFill>
                  <a:srgbClr val="204B8E"/>
                </a:solidFill>
              </a:rPr>
              <a:t>neuroadaptasjon</a:t>
            </a:r>
            <a:endParaRPr lang="nb-NO" sz="1900" b="1" dirty="0">
              <a:solidFill>
                <a:srgbClr val="204B8E"/>
              </a:solidFill>
            </a:endParaRPr>
          </a:p>
        </p:txBody>
      </p:sp>
      <p:sp>
        <p:nvSpPr>
          <p:cNvPr id="45059" name="Rectangle 3"/>
          <p:cNvSpPr>
            <a:spLocks noChangeArrowheads="1"/>
          </p:cNvSpPr>
          <p:nvPr/>
        </p:nvSpPr>
        <p:spPr bwMode="auto">
          <a:xfrm>
            <a:off x="2268538" y="1484313"/>
            <a:ext cx="2447925" cy="838200"/>
          </a:xfrm>
          <a:prstGeom prst="rect">
            <a:avLst/>
          </a:prstGeom>
          <a:noFill/>
          <a:ln w="38100">
            <a:solidFill>
              <a:schemeClr val="tx1"/>
            </a:solidFill>
            <a:miter lim="800000"/>
            <a:headEnd/>
            <a:tailEnd/>
          </a:ln>
        </p:spPr>
        <p:txBody>
          <a:bodyPr lIns="90488" tIns="44450" rIns="90488" bIns="44450" anchor="ctr"/>
          <a:lstStyle/>
          <a:p>
            <a:pPr algn="ctr">
              <a:lnSpc>
                <a:spcPct val="90000"/>
              </a:lnSpc>
              <a:spcBef>
                <a:spcPct val="0"/>
              </a:spcBef>
              <a:buClrTx/>
            </a:pPr>
            <a:r>
              <a:rPr lang="nb-NO" sz="1800" b="1" dirty="0">
                <a:sym typeface="Wingdings 3" pitchFamily="18" charset="2"/>
              </a:rPr>
              <a:t>Hjernens tenkende enhet</a:t>
            </a:r>
          </a:p>
          <a:p>
            <a:pPr algn="ctr">
              <a:lnSpc>
                <a:spcPct val="90000"/>
              </a:lnSpc>
              <a:spcBef>
                <a:spcPct val="0"/>
              </a:spcBef>
              <a:buClrTx/>
            </a:pPr>
            <a:r>
              <a:rPr lang="nb-NO" sz="1800" b="1" dirty="0">
                <a:sym typeface="Wingdings 3" pitchFamily="18" charset="2"/>
              </a:rPr>
              <a:t>Prefrontal </a:t>
            </a:r>
            <a:r>
              <a:rPr lang="nb-NO" sz="1800" b="1" dirty="0" err="1">
                <a:sym typeface="Wingdings 3" pitchFamily="18" charset="2"/>
              </a:rPr>
              <a:t>kortex</a:t>
            </a:r>
            <a:endParaRPr lang="nb-NO" sz="1800" b="1" dirty="0"/>
          </a:p>
        </p:txBody>
      </p:sp>
      <p:sp>
        <p:nvSpPr>
          <p:cNvPr id="45060" name="Rectangle 4"/>
          <p:cNvSpPr>
            <a:spLocks noChangeArrowheads="1"/>
          </p:cNvSpPr>
          <p:nvPr/>
        </p:nvSpPr>
        <p:spPr bwMode="auto">
          <a:xfrm>
            <a:off x="2051050" y="2708275"/>
            <a:ext cx="2881313" cy="495300"/>
          </a:xfrm>
          <a:prstGeom prst="rect">
            <a:avLst/>
          </a:prstGeom>
          <a:noFill/>
          <a:ln w="38100">
            <a:solidFill>
              <a:schemeClr val="tx1"/>
            </a:solidFill>
            <a:miter lim="800000"/>
            <a:headEnd/>
            <a:tailEnd/>
          </a:ln>
        </p:spPr>
        <p:txBody>
          <a:bodyPr lIns="90488" tIns="44450" rIns="90488" bIns="44450"/>
          <a:lstStyle/>
          <a:p>
            <a:pPr marL="342900" indent="-342900" algn="ctr">
              <a:buClrTx/>
            </a:pPr>
            <a:r>
              <a:rPr lang="nb-NO" sz="1800" b="1" dirty="0" err="1">
                <a:sym typeface="Wingdings 3" pitchFamily="18" charset="2"/>
              </a:rPr>
              <a:t>Thalamus</a:t>
            </a:r>
            <a:r>
              <a:rPr lang="nb-NO" sz="1800" b="1" dirty="0">
                <a:sym typeface="Wingdings 3" pitchFamily="18" charset="2"/>
              </a:rPr>
              <a:t> (filteret)</a:t>
            </a:r>
            <a:endParaRPr lang="nb-NO" sz="1800" b="1" dirty="0"/>
          </a:p>
        </p:txBody>
      </p:sp>
      <p:sp>
        <p:nvSpPr>
          <p:cNvPr id="45061" name="Rectangle 5"/>
          <p:cNvSpPr>
            <a:spLocks noChangeArrowheads="1"/>
          </p:cNvSpPr>
          <p:nvPr/>
        </p:nvSpPr>
        <p:spPr bwMode="auto">
          <a:xfrm>
            <a:off x="2268538" y="3789363"/>
            <a:ext cx="1998662" cy="990600"/>
          </a:xfrm>
          <a:prstGeom prst="rect">
            <a:avLst/>
          </a:prstGeom>
          <a:noFill/>
          <a:ln w="38100">
            <a:solidFill>
              <a:schemeClr val="tx1"/>
            </a:solidFill>
            <a:miter lim="800000"/>
            <a:headEnd/>
            <a:tailEnd/>
          </a:ln>
        </p:spPr>
        <p:txBody>
          <a:bodyPr lIns="90488" tIns="44450" rIns="90488" bIns="44450"/>
          <a:lstStyle/>
          <a:p>
            <a:pPr algn="ctr">
              <a:buClrTx/>
            </a:pPr>
            <a:r>
              <a:rPr lang="nb-NO" sz="1800" b="1" dirty="0">
                <a:sym typeface="Wingdings 3" pitchFamily="18" charset="2"/>
              </a:rPr>
              <a:t>Belønnings-</a:t>
            </a:r>
          </a:p>
          <a:p>
            <a:pPr algn="ctr">
              <a:buClrTx/>
            </a:pPr>
            <a:r>
              <a:rPr lang="nb-NO" sz="1800" b="1" dirty="0">
                <a:sym typeface="Wingdings 3" pitchFamily="18" charset="2"/>
              </a:rPr>
              <a:t>senteret</a:t>
            </a:r>
            <a:endParaRPr lang="nb-NO" sz="1800" b="1" dirty="0"/>
          </a:p>
        </p:txBody>
      </p:sp>
      <p:sp>
        <p:nvSpPr>
          <p:cNvPr id="45062" name="Rectangle 6"/>
          <p:cNvSpPr>
            <a:spLocks noChangeArrowheads="1"/>
          </p:cNvSpPr>
          <p:nvPr/>
        </p:nvSpPr>
        <p:spPr bwMode="auto">
          <a:xfrm>
            <a:off x="2484438" y="3860800"/>
            <a:ext cx="1981200" cy="990600"/>
          </a:xfrm>
          <a:prstGeom prst="rect">
            <a:avLst/>
          </a:prstGeom>
          <a:noFill/>
          <a:ln w="38100">
            <a:noFill/>
            <a:miter lim="800000"/>
            <a:headEnd/>
            <a:tailEnd/>
          </a:ln>
        </p:spPr>
        <p:txBody>
          <a:bodyPr wrap="none" lIns="90488" tIns="44450" rIns="90488" bIns="44450" anchor="ctr">
            <a:spAutoFit/>
          </a:bodyPr>
          <a:lstStyle/>
          <a:p>
            <a:endParaRPr lang="nb-NO"/>
          </a:p>
        </p:txBody>
      </p:sp>
      <p:sp>
        <p:nvSpPr>
          <p:cNvPr id="45063" name="Rectangle 7"/>
          <p:cNvSpPr>
            <a:spLocks noChangeArrowheads="1"/>
          </p:cNvSpPr>
          <p:nvPr/>
        </p:nvSpPr>
        <p:spPr bwMode="auto">
          <a:xfrm>
            <a:off x="2286000" y="5359400"/>
            <a:ext cx="1981200" cy="949325"/>
          </a:xfrm>
          <a:prstGeom prst="rect">
            <a:avLst/>
          </a:prstGeom>
          <a:noFill/>
          <a:ln w="38100">
            <a:solidFill>
              <a:schemeClr val="tx1"/>
            </a:solidFill>
            <a:miter lim="800000"/>
            <a:headEnd/>
            <a:tailEnd/>
          </a:ln>
        </p:spPr>
        <p:txBody>
          <a:bodyPr lIns="90488" tIns="44450" rIns="90488" bIns="44450"/>
          <a:lstStyle/>
          <a:p>
            <a:pPr marL="342900" indent="-342900" algn="ctr">
              <a:lnSpc>
                <a:spcPct val="85000"/>
              </a:lnSpc>
              <a:spcBef>
                <a:spcPct val="0"/>
              </a:spcBef>
              <a:buClrTx/>
            </a:pPr>
            <a:r>
              <a:rPr lang="nb-NO" sz="1800" b="1" dirty="0" err="1">
                <a:sym typeface="Wingdings 3" pitchFamily="18" charset="2"/>
              </a:rPr>
              <a:t>Ventrale</a:t>
            </a:r>
            <a:endParaRPr lang="nb-NO" sz="1800" b="1" dirty="0">
              <a:sym typeface="Wingdings 3" pitchFamily="18" charset="2"/>
            </a:endParaRPr>
          </a:p>
          <a:p>
            <a:pPr marL="342900" indent="-342900" algn="ctr">
              <a:lnSpc>
                <a:spcPct val="85000"/>
              </a:lnSpc>
              <a:spcBef>
                <a:spcPct val="0"/>
              </a:spcBef>
              <a:buClrTx/>
            </a:pPr>
            <a:r>
              <a:rPr lang="nb-NO" sz="1800" b="1" dirty="0" err="1">
                <a:sym typeface="Wingdings 3" pitchFamily="18" charset="2"/>
              </a:rPr>
              <a:t>tegmentale</a:t>
            </a:r>
            <a:endParaRPr lang="nb-NO" sz="1800" b="1" dirty="0">
              <a:sym typeface="Wingdings 3" pitchFamily="18" charset="2"/>
            </a:endParaRPr>
          </a:p>
          <a:p>
            <a:pPr marL="342900" indent="-342900" algn="ctr">
              <a:lnSpc>
                <a:spcPct val="85000"/>
              </a:lnSpc>
              <a:spcBef>
                <a:spcPct val="0"/>
              </a:spcBef>
              <a:buClrTx/>
            </a:pPr>
            <a:r>
              <a:rPr lang="nb-NO" sz="1800" b="1" dirty="0">
                <a:sym typeface="Wingdings 3" pitchFamily="18" charset="2"/>
              </a:rPr>
              <a:t>området</a:t>
            </a:r>
            <a:endParaRPr lang="nb-NO" sz="1800" b="1" dirty="0"/>
          </a:p>
        </p:txBody>
      </p:sp>
      <p:sp>
        <p:nvSpPr>
          <p:cNvPr id="45064" name="Line 8"/>
          <p:cNvSpPr>
            <a:spLocks noChangeShapeType="1"/>
          </p:cNvSpPr>
          <p:nvPr/>
        </p:nvSpPr>
        <p:spPr bwMode="auto">
          <a:xfrm flipV="1">
            <a:off x="3276600" y="3284538"/>
            <a:ext cx="0" cy="431800"/>
          </a:xfrm>
          <a:prstGeom prst="line">
            <a:avLst/>
          </a:prstGeom>
          <a:noFill/>
          <a:ln w="114300">
            <a:solidFill>
              <a:srgbClr val="0000FF"/>
            </a:solidFill>
            <a:round/>
            <a:headEnd/>
            <a:tailEnd type="triangle" w="med" len="med"/>
          </a:ln>
        </p:spPr>
        <p:txBody>
          <a:bodyPr lIns="90488" tIns="44450" rIns="90488" bIns="44450">
            <a:spAutoFit/>
          </a:bodyPr>
          <a:lstStyle/>
          <a:p>
            <a:endParaRPr lang="nb-NO"/>
          </a:p>
        </p:txBody>
      </p:sp>
      <p:sp>
        <p:nvSpPr>
          <p:cNvPr id="45065" name="Line 9"/>
          <p:cNvSpPr>
            <a:spLocks noChangeShapeType="1"/>
          </p:cNvSpPr>
          <p:nvPr/>
        </p:nvSpPr>
        <p:spPr bwMode="auto">
          <a:xfrm flipV="1">
            <a:off x="3276600" y="2276475"/>
            <a:ext cx="0" cy="431800"/>
          </a:xfrm>
          <a:prstGeom prst="line">
            <a:avLst/>
          </a:prstGeom>
          <a:noFill/>
          <a:ln w="114300">
            <a:solidFill>
              <a:srgbClr val="0000FF"/>
            </a:solidFill>
            <a:round/>
            <a:headEnd/>
            <a:tailEnd type="triangle" w="med" len="med"/>
          </a:ln>
        </p:spPr>
        <p:txBody>
          <a:bodyPr lIns="90488" tIns="44450" rIns="90488" bIns="44450">
            <a:spAutoFit/>
          </a:bodyPr>
          <a:lstStyle/>
          <a:p>
            <a:endParaRPr lang="nb-NO"/>
          </a:p>
        </p:txBody>
      </p:sp>
      <p:cxnSp>
        <p:nvCxnSpPr>
          <p:cNvPr id="45066" name="AutoShape 10"/>
          <p:cNvCxnSpPr>
            <a:cxnSpLocks noChangeShapeType="1"/>
          </p:cNvCxnSpPr>
          <p:nvPr/>
        </p:nvCxnSpPr>
        <p:spPr bwMode="auto">
          <a:xfrm rot="10800000" flipH="1" flipV="1">
            <a:off x="2268538" y="1844675"/>
            <a:ext cx="1587" cy="4010025"/>
          </a:xfrm>
          <a:prstGeom prst="curvedConnector3">
            <a:avLst>
              <a:gd name="adj1" fmla="val -113900000"/>
            </a:avLst>
          </a:prstGeom>
          <a:noFill/>
          <a:ln w="0" cap="rnd">
            <a:solidFill>
              <a:srgbClr val="FF0000"/>
            </a:solidFill>
            <a:prstDash val="sysDot"/>
            <a:round/>
            <a:headEnd/>
            <a:tailEnd type="triangle" w="med" len="med"/>
          </a:ln>
        </p:spPr>
      </p:cxnSp>
      <p:cxnSp>
        <p:nvCxnSpPr>
          <p:cNvPr id="45067" name="AutoShape 11"/>
          <p:cNvCxnSpPr>
            <a:cxnSpLocks noChangeShapeType="1"/>
          </p:cNvCxnSpPr>
          <p:nvPr/>
        </p:nvCxnSpPr>
        <p:spPr bwMode="auto">
          <a:xfrm flipH="1" flipV="1">
            <a:off x="4572000" y="1916113"/>
            <a:ext cx="76200" cy="4010025"/>
          </a:xfrm>
          <a:prstGeom prst="curvedConnector3">
            <a:avLst>
              <a:gd name="adj1" fmla="val -5681250"/>
            </a:avLst>
          </a:prstGeom>
          <a:noFill/>
          <a:ln w="38100">
            <a:solidFill>
              <a:srgbClr val="00CC00"/>
            </a:solidFill>
            <a:round/>
            <a:headEnd/>
            <a:tailEnd type="triangle" w="med" len="med"/>
          </a:ln>
        </p:spPr>
      </p:cxnSp>
      <p:cxnSp>
        <p:nvCxnSpPr>
          <p:cNvPr id="45068" name="AutoShape 12"/>
          <p:cNvCxnSpPr>
            <a:cxnSpLocks noChangeShapeType="1"/>
          </p:cNvCxnSpPr>
          <p:nvPr/>
        </p:nvCxnSpPr>
        <p:spPr bwMode="auto">
          <a:xfrm rot="10800000" flipH="1" flipV="1">
            <a:off x="2209800" y="1905000"/>
            <a:ext cx="36513" cy="2460625"/>
          </a:xfrm>
          <a:prstGeom prst="curvedConnector3">
            <a:avLst>
              <a:gd name="adj1" fmla="val -2291306"/>
            </a:avLst>
          </a:prstGeom>
          <a:noFill/>
          <a:ln w="38100">
            <a:solidFill>
              <a:srgbClr val="00CCFF"/>
            </a:solidFill>
            <a:prstDash val="dash"/>
            <a:round/>
            <a:headEnd/>
            <a:tailEnd type="triangle" w="med" len="med"/>
          </a:ln>
        </p:spPr>
      </p:cxnSp>
      <p:cxnSp>
        <p:nvCxnSpPr>
          <p:cNvPr id="45069" name="AutoShape 13"/>
          <p:cNvCxnSpPr>
            <a:cxnSpLocks noChangeShapeType="1"/>
            <a:stCxn id="45061" idx="1"/>
            <a:endCxn id="45063" idx="1"/>
          </p:cNvCxnSpPr>
          <p:nvPr/>
        </p:nvCxnSpPr>
        <p:spPr bwMode="auto">
          <a:xfrm rot="10800000" flipH="1" flipV="1">
            <a:off x="2249488" y="4284663"/>
            <a:ext cx="17462" cy="1549400"/>
          </a:xfrm>
          <a:prstGeom prst="curvedConnector3">
            <a:avLst>
              <a:gd name="adj1" fmla="val -1200000"/>
            </a:avLst>
          </a:prstGeom>
          <a:noFill/>
          <a:ln w="38100">
            <a:solidFill>
              <a:srgbClr val="00CCFF"/>
            </a:solidFill>
            <a:round/>
            <a:headEnd/>
            <a:tailEnd type="triangle" w="med" len="med"/>
          </a:ln>
        </p:spPr>
      </p:cxnSp>
      <p:cxnSp>
        <p:nvCxnSpPr>
          <p:cNvPr id="45070" name="AutoShape 14"/>
          <p:cNvCxnSpPr>
            <a:cxnSpLocks noChangeShapeType="1"/>
          </p:cNvCxnSpPr>
          <p:nvPr/>
        </p:nvCxnSpPr>
        <p:spPr bwMode="auto">
          <a:xfrm flipH="1" flipV="1">
            <a:off x="4267200" y="3124200"/>
            <a:ext cx="152400" cy="2828925"/>
          </a:xfrm>
          <a:prstGeom prst="curvedConnector3">
            <a:avLst>
              <a:gd name="adj1" fmla="val -329167"/>
            </a:avLst>
          </a:prstGeom>
          <a:noFill/>
          <a:ln w="38100">
            <a:solidFill>
              <a:srgbClr val="FF9933"/>
            </a:solidFill>
            <a:round/>
            <a:headEnd/>
            <a:tailEnd type="triangle" w="med" len="med"/>
          </a:ln>
        </p:spPr>
      </p:cxnSp>
      <p:sp>
        <p:nvSpPr>
          <p:cNvPr id="45071" name="Line 15"/>
          <p:cNvSpPr>
            <a:spLocks noChangeShapeType="1"/>
          </p:cNvSpPr>
          <p:nvPr/>
        </p:nvSpPr>
        <p:spPr bwMode="auto">
          <a:xfrm flipH="1">
            <a:off x="4427538" y="4508500"/>
            <a:ext cx="2159000" cy="73025"/>
          </a:xfrm>
          <a:prstGeom prst="line">
            <a:avLst/>
          </a:prstGeom>
          <a:noFill/>
          <a:ln w="114300">
            <a:solidFill>
              <a:srgbClr val="9900FF"/>
            </a:solidFill>
            <a:round/>
            <a:headEnd/>
            <a:tailEnd type="triangle" w="med" len="med"/>
          </a:ln>
        </p:spPr>
        <p:txBody>
          <a:bodyPr lIns="90488" tIns="44450" rIns="90488" bIns="44450">
            <a:spAutoFit/>
          </a:bodyPr>
          <a:lstStyle/>
          <a:p>
            <a:endParaRPr lang="nb-NO"/>
          </a:p>
        </p:txBody>
      </p:sp>
      <p:sp>
        <p:nvSpPr>
          <p:cNvPr id="45072" name="Line 16"/>
          <p:cNvSpPr>
            <a:spLocks noChangeShapeType="1"/>
          </p:cNvSpPr>
          <p:nvPr/>
        </p:nvSpPr>
        <p:spPr bwMode="auto">
          <a:xfrm flipH="1" flipV="1">
            <a:off x="4716463" y="2205038"/>
            <a:ext cx="2016125" cy="792162"/>
          </a:xfrm>
          <a:prstGeom prst="line">
            <a:avLst/>
          </a:prstGeom>
          <a:noFill/>
          <a:ln w="9525">
            <a:solidFill>
              <a:srgbClr val="9900FF"/>
            </a:solidFill>
            <a:prstDash val="sysDot"/>
            <a:round/>
            <a:headEnd/>
            <a:tailEnd type="triangle" w="med" len="med"/>
          </a:ln>
        </p:spPr>
        <p:txBody>
          <a:bodyPr lIns="90488" tIns="44450" rIns="90488" bIns="44450">
            <a:spAutoFit/>
          </a:bodyPr>
          <a:lstStyle/>
          <a:p>
            <a:endParaRPr lang="nb-NO"/>
          </a:p>
        </p:txBody>
      </p:sp>
      <p:sp>
        <p:nvSpPr>
          <p:cNvPr id="45073" name="Text Box 17"/>
          <p:cNvSpPr txBox="1">
            <a:spLocks noChangeArrowheads="1"/>
          </p:cNvSpPr>
          <p:nvPr/>
        </p:nvSpPr>
        <p:spPr bwMode="auto">
          <a:xfrm>
            <a:off x="6588125" y="5516563"/>
            <a:ext cx="2257425" cy="533400"/>
          </a:xfrm>
          <a:prstGeom prst="rect">
            <a:avLst/>
          </a:prstGeom>
          <a:noFill/>
          <a:ln w="9525">
            <a:noFill/>
            <a:miter lim="800000"/>
            <a:headEnd/>
            <a:tailEnd/>
          </a:ln>
        </p:spPr>
        <p:txBody>
          <a:bodyPr>
            <a:spAutoFit/>
          </a:bodyPr>
          <a:lstStyle/>
          <a:p>
            <a:pPr>
              <a:lnSpc>
                <a:spcPct val="90000"/>
              </a:lnSpc>
              <a:spcBef>
                <a:spcPct val="50000"/>
              </a:spcBef>
              <a:buClrTx/>
            </a:pPr>
            <a:r>
              <a:rPr lang="nb-NO" sz="1600">
                <a:solidFill>
                  <a:srgbClr val="3333FF"/>
                </a:solidFill>
              </a:rPr>
              <a:t>Den mesokortikale bane</a:t>
            </a:r>
          </a:p>
        </p:txBody>
      </p:sp>
      <p:sp>
        <p:nvSpPr>
          <p:cNvPr id="45074" name="Text Box 18"/>
          <p:cNvSpPr txBox="1">
            <a:spLocks noChangeArrowheads="1"/>
          </p:cNvSpPr>
          <p:nvPr/>
        </p:nvSpPr>
        <p:spPr bwMode="auto">
          <a:xfrm>
            <a:off x="1258888" y="4868863"/>
            <a:ext cx="1897062" cy="476250"/>
          </a:xfrm>
          <a:prstGeom prst="rect">
            <a:avLst/>
          </a:prstGeom>
          <a:noFill/>
          <a:ln w="9525">
            <a:noFill/>
            <a:miter lim="800000"/>
            <a:headEnd/>
            <a:tailEnd/>
          </a:ln>
        </p:spPr>
        <p:txBody>
          <a:bodyPr>
            <a:spAutoFit/>
          </a:bodyPr>
          <a:lstStyle/>
          <a:p>
            <a:pPr>
              <a:lnSpc>
                <a:spcPct val="90000"/>
              </a:lnSpc>
              <a:spcBef>
                <a:spcPct val="50000"/>
              </a:spcBef>
              <a:buClrTx/>
            </a:pPr>
            <a:r>
              <a:rPr lang="nb-NO" b="1">
                <a:solidFill>
                  <a:srgbClr val="0000FF"/>
                </a:solidFill>
                <a:latin typeface="Friz Quadrata" pitchFamily="2" charset="0"/>
              </a:rPr>
              <a:t>Den mesolimbiske</a:t>
            </a:r>
            <a:br>
              <a:rPr lang="nb-NO" b="1">
                <a:solidFill>
                  <a:srgbClr val="0000FF"/>
                </a:solidFill>
                <a:latin typeface="Friz Quadrata" pitchFamily="2" charset="0"/>
              </a:rPr>
            </a:br>
            <a:r>
              <a:rPr lang="nb-NO" b="1">
                <a:solidFill>
                  <a:srgbClr val="0000FF"/>
                </a:solidFill>
                <a:latin typeface="Friz Quadrata" pitchFamily="2" charset="0"/>
              </a:rPr>
              <a:t>bane</a:t>
            </a:r>
          </a:p>
        </p:txBody>
      </p:sp>
      <p:sp>
        <p:nvSpPr>
          <p:cNvPr id="45075" name="AutoShape 19"/>
          <p:cNvSpPr>
            <a:spLocks noChangeArrowheads="1"/>
          </p:cNvSpPr>
          <p:nvPr/>
        </p:nvSpPr>
        <p:spPr bwMode="auto">
          <a:xfrm>
            <a:off x="2627313" y="4724400"/>
            <a:ext cx="1081087" cy="649288"/>
          </a:xfrm>
          <a:prstGeom prst="upArrow">
            <a:avLst>
              <a:gd name="adj1" fmla="val 50000"/>
              <a:gd name="adj2" fmla="val 25000"/>
            </a:avLst>
          </a:prstGeom>
          <a:solidFill>
            <a:srgbClr val="0000FF"/>
          </a:solidFill>
          <a:ln w="28575">
            <a:solidFill>
              <a:schemeClr val="tx1"/>
            </a:solidFill>
            <a:miter lim="800000"/>
            <a:headEnd/>
            <a:tailEnd/>
          </a:ln>
        </p:spPr>
        <p:txBody>
          <a:bodyPr anchor="ctr">
            <a:spAutoFit/>
          </a:bodyPr>
          <a:lstStyle/>
          <a:p>
            <a:endParaRPr lang="nb-NO"/>
          </a:p>
        </p:txBody>
      </p:sp>
      <p:sp>
        <p:nvSpPr>
          <p:cNvPr id="45076" name="Text Box 20"/>
          <p:cNvSpPr txBox="1">
            <a:spLocks noChangeArrowheads="1"/>
          </p:cNvSpPr>
          <p:nvPr/>
        </p:nvSpPr>
        <p:spPr bwMode="auto">
          <a:xfrm>
            <a:off x="0" y="3716338"/>
            <a:ext cx="1908175" cy="333375"/>
          </a:xfrm>
          <a:prstGeom prst="rect">
            <a:avLst/>
          </a:prstGeom>
          <a:noFill/>
          <a:ln w="28575" algn="ctr">
            <a:noFill/>
            <a:miter lim="800000"/>
            <a:headEnd/>
            <a:tailEnd/>
          </a:ln>
        </p:spPr>
        <p:txBody>
          <a:bodyPr lIns="90488" tIns="44450" rIns="90488" bIns="44450">
            <a:spAutoFit/>
          </a:bodyPr>
          <a:lstStyle/>
          <a:p>
            <a:pPr algn="ctr">
              <a:spcBef>
                <a:spcPct val="50000"/>
              </a:spcBef>
              <a:buClrTx/>
            </a:pPr>
            <a:r>
              <a:rPr lang="nb-NO" sz="1600" b="1">
                <a:solidFill>
                  <a:srgbClr val="3333FF"/>
                </a:solidFill>
              </a:rPr>
              <a:t>Kontrollbanen</a:t>
            </a:r>
          </a:p>
        </p:txBody>
      </p:sp>
      <p:sp>
        <p:nvSpPr>
          <p:cNvPr id="45077" name="Text Box 21"/>
          <p:cNvSpPr txBox="1">
            <a:spLocks noChangeArrowheads="1"/>
          </p:cNvSpPr>
          <p:nvPr/>
        </p:nvSpPr>
        <p:spPr bwMode="auto">
          <a:xfrm>
            <a:off x="5292725" y="3141663"/>
            <a:ext cx="3851275" cy="1354137"/>
          </a:xfrm>
          <a:prstGeom prst="rect">
            <a:avLst/>
          </a:prstGeom>
          <a:noFill/>
          <a:ln w="28575" algn="ctr">
            <a:solidFill>
              <a:schemeClr val="tx1"/>
            </a:solidFill>
            <a:miter lim="800000"/>
            <a:headEnd/>
            <a:tailEnd/>
          </a:ln>
        </p:spPr>
        <p:txBody>
          <a:bodyPr lIns="90488" tIns="44450" rIns="90488" bIns="44450">
            <a:spAutoFit/>
          </a:bodyPr>
          <a:lstStyle/>
          <a:p>
            <a:pPr algn="ctr">
              <a:spcBef>
                <a:spcPct val="50000"/>
              </a:spcBef>
              <a:buClrTx/>
            </a:pPr>
            <a:r>
              <a:rPr lang="nb-NO" sz="1800" b="1" dirty="0"/>
              <a:t>Senter for å </a:t>
            </a:r>
            <a:r>
              <a:rPr lang="nb-NO" sz="1800" b="1" dirty="0" smtClean="0"/>
              <a:t>huske fakta </a:t>
            </a:r>
            <a:r>
              <a:rPr lang="nb-NO" sz="1800" b="1" dirty="0" err="1"/>
              <a:t>Hippocampus</a:t>
            </a:r>
            <a:endParaRPr lang="nb-NO" sz="1800" b="1" dirty="0"/>
          </a:p>
          <a:p>
            <a:pPr algn="ctr">
              <a:spcBef>
                <a:spcPct val="50000"/>
              </a:spcBef>
              <a:buClrTx/>
            </a:pPr>
            <a:r>
              <a:rPr lang="nb-NO" sz="1800" b="1" dirty="0"/>
              <a:t>Senter for aktivering av følelser. </a:t>
            </a:r>
            <a:r>
              <a:rPr lang="nb-NO" sz="1800" b="1" dirty="0" err="1"/>
              <a:t>Amygdala</a:t>
            </a:r>
            <a:endParaRPr lang="nb-NO" sz="1800" b="1" dirty="0"/>
          </a:p>
        </p:txBody>
      </p:sp>
      <p:sp>
        <p:nvSpPr>
          <p:cNvPr id="45078" name="Line 22"/>
          <p:cNvSpPr>
            <a:spLocks noChangeShapeType="1"/>
          </p:cNvSpPr>
          <p:nvPr/>
        </p:nvSpPr>
        <p:spPr bwMode="auto">
          <a:xfrm>
            <a:off x="5292725" y="3933825"/>
            <a:ext cx="3851275" cy="0"/>
          </a:xfrm>
          <a:prstGeom prst="line">
            <a:avLst/>
          </a:prstGeom>
          <a:noFill/>
          <a:ln w="28575">
            <a:solidFill>
              <a:schemeClr val="tx1"/>
            </a:solidFill>
            <a:round/>
            <a:headEnd/>
            <a:tailEnd/>
          </a:ln>
        </p:spPr>
        <p:txBody>
          <a:bodyPr lIns="90488" tIns="44450" rIns="90488" bIns="44450">
            <a:spAutoFit/>
          </a:bodyPr>
          <a:lstStyle/>
          <a:p>
            <a:endParaRPr lang="nb-NO"/>
          </a:p>
        </p:txBody>
      </p:sp>
      <p:sp>
        <p:nvSpPr>
          <p:cNvPr id="45079" name="Text Box 23"/>
          <p:cNvSpPr txBox="1">
            <a:spLocks noChangeArrowheads="1"/>
          </p:cNvSpPr>
          <p:nvPr/>
        </p:nvSpPr>
        <p:spPr bwMode="auto">
          <a:xfrm>
            <a:off x="3563938" y="4868863"/>
            <a:ext cx="2232025" cy="333375"/>
          </a:xfrm>
          <a:prstGeom prst="rect">
            <a:avLst/>
          </a:prstGeom>
          <a:noFill/>
          <a:ln w="28575" algn="ctr">
            <a:noFill/>
            <a:miter lim="800000"/>
            <a:headEnd/>
            <a:tailEnd/>
          </a:ln>
        </p:spPr>
        <p:txBody>
          <a:bodyPr lIns="90488" tIns="44450" rIns="90488" bIns="44450">
            <a:spAutoFit/>
          </a:bodyPr>
          <a:lstStyle/>
          <a:p>
            <a:pPr algn="ctr">
              <a:spcBef>
                <a:spcPct val="50000"/>
              </a:spcBef>
              <a:buClrTx/>
            </a:pPr>
            <a:r>
              <a:rPr lang="nb-NO" sz="1600" b="1">
                <a:solidFill>
                  <a:srgbClr val="3333FF"/>
                </a:solidFill>
              </a:rPr>
              <a:t>Belønningsbanen</a:t>
            </a:r>
          </a:p>
        </p:txBody>
      </p:sp>
      <p:sp>
        <p:nvSpPr>
          <p:cNvPr id="45080" name="Line 24"/>
          <p:cNvSpPr>
            <a:spLocks noChangeShapeType="1"/>
          </p:cNvSpPr>
          <p:nvPr/>
        </p:nvSpPr>
        <p:spPr bwMode="auto">
          <a:xfrm flipH="1">
            <a:off x="4356100" y="3716338"/>
            <a:ext cx="862013" cy="360362"/>
          </a:xfrm>
          <a:prstGeom prst="line">
            <a:avLst/>
          </a:prstGeom>
          <a:noFill/>
          <a:ln w="114300">
            <a:solidFill>
              <a:srgbClr val="9900FF"/>
            </a:solidFill>
            <a:round/>
            <a:headEnd/>
            <a:tailEnd type="triangle" w="med" len="med"/>
          </a:ln>
        </p:spPr>
        <p:txBody>
          <a:bodyPr lIns="90488" tIns="44450" rIns="90488" bIns="44450">
            <a:spAutoFit/>
          </a:bodyPr>
          <a:lstStyle/>
          <a:p>
            <a:endParaRPr lang="nb-NO"/>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a:r>
              <a:rPr lang="nb-NO"/>
              <a:t>Hvordan virker naltrexon og nalmefene ved alkoholbruk?</a:t>
            </a:r>
          </a:p>
        </p:txBody>
      </p:sp>
      <p:sp>
        <p:nvSpPr>
          <p:cNvPr id="25603" name="Rectangle 3"/>
          <p:cNvSpPr>
            <a:spLocks noGrp="1" noChangeArrowheads="1"/>
          </p:cNvSpPr>
          <p:nvPr>
            <p:ph type="body" idx="1"/>
          </p:nvPr>
        </p:nvSpPr>
        <p:spPr/>
        <p:txBody>
          <a:bodyPr/>
          <a:lstStyle/>
          <a:p>
            <a:r>
              <a:rPr lang="nb-NO"/>
              <a:t>Alkohol stimulerer  utskillelsen av beta-endorfiner som kan direkte stimulere nucleus accumbens og hemme gaba-nerge neuroner som påvirker det ventrale tegmentale området</a:t>
            </a:r>
          </a:p>
          <a:p>
            <a:r>
              <a:rPr lang="nb-NO"/>
              <a:t>Dette fører til en økning av dopamin som er nødvendig for å få utløst en eufori</a:t>
            </a:r>
          </a:p>
          <a:p>
            <a:r>
              <a:rPr lang="nb-NO"/>
              <a:t>Mu - reseptor antagonister kan blokkere beta-endorfins effekt på mu-reseptorene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ctr"/>
            <a:r>
              <a:rPr lang="nb-NO" dirty="0" err="1" smtClean="0"/>
              <a:t>Nalmefen</a:t>
            </a:r>
            <a:r>
              <a:rPr lang="nb-NO" dirty="0" smtClean="0"/>
              <a:t> -studien</a:t>
            </a:r>
            <a:endParaRPr lang="nb-NO" dirty="0"/>
          </a:p>
        </p:txBody>
      </p:sp>
      <p:sp>
        <p:nvSpPr>
          <p:cNvPr id="3" name="Plassholder for innhold 2"/>
          <p:cNvSpPr>
            <a:spLocks noGrp="1"/>
          </p:cNvSpPr>
          <p:nvPr>
            <p:ph idx="1"/>
          </p:nvPr>
        </p:nvSpPr>
        <p:spPr/>
        <p:txBody>
          <a:bodyPr/>
          <a:lstStyle/>
          <a:p>
            <a:r>
              <a:rPr lang="nb-NO" dirty="0" smtClean="0"/>
              <a:t>600 alkoholavhengige pasienter over 18 år ble randomisert til placebo eller </a:t>
            </a:r>
            <a:r>
              <a:rPr lang="nb-NO" dirty="0" err="1" smtClean="0"/>
              <a:t>nalmefen</a:t>
            </a:r>
            <a:r>
              <a:rPr lang="nb-NO" dirty="0" smtClean="0"/>
              <a:t> 18 mg</a:t>
            </a:r>
          </a:p>
          <a:p>
            <a:r>
              <a:rPr lang="nb-NO" dirty="0" smtClean="0"/>
              <a:t>De hadde gjennomsnittlig hatt alkoholproblemer i 14 år og 60 % hadde positiv familiehistorie</a:t>
            </a:r>
          </a:p>
          <a:p>
            <a:r>
              <a:rPr lang="nb-NO" dirty="0" smtClean="0"/>
              <a:t>Bare 30 % hadde tidligere mottatt behandling for sin alkoholavhengighet og de brukte 80 gram etanol i gjennomsnitt ved inntak i studien</a:t>
            </a:r>
          </a:p>
          <a:p>
            <a:r>
              <a:rPr lang="nb-NO" dirty="0" smtClean="0"/>
              <a:t>De som fikk </a:t>
            </a:r>
            <a:r>
              <a:rPr lang="nb-NO" dirty="0" err="1" smtClean="0"/>
              <a:t>nalmefen</a:t>
            </a:r>
            <a:r>
              <a:rPr lang="nb-NO" dirty="0" smtClean="0"/>
              <a:t> reduserte antall hardbruks dager og det totale alkoholforbruket signifikant i forhold til de som fikk placebo</a:t>
            </a:r>
          </a:p>
          <a:p>
            <a:r>
              <a:rPr lang="nb-NO" dirty="0" smtClean="0"/>
              <a:t>Totalt reduserte </a:t>
            </a:r>
            <a:r>
              <a:rPr lang="nb-NO" dirty="0" err="1" smtClean="0"/>
              <a:t>nalmefen</a:t>
            </a:r>
            <a:r>
              <a:rPr lang="nb-NO" dirty="0" smtClean="0"/>
              <a:t> gruppen sitt forbruk med 65 %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p:txBody>
          <a:bodyPr/>
          <a:lstStyle/>
          <a:p>
            <a:pPr algn="ctr"/>
            <a:r>
              <a:rPr lang="nb-NO" smtClean="0"/>
              <a:t>Hva gjør hippocampus?</a:t>
            </a:r>
          </a:p>
        </p:txBody>
      </p:sp>
      <p:sp>
        <p:nvSpPr>
          <p:cNvPr id="52227" name="Rectangle 3"/>
          <p:cNvSpPr>
            <a:spLocks noGrp="1" noChangeArrowheads="1"/>
          </p:cNvSpPr>
          <p:nvPr>
            <p:ph type="body" idx="4294967295"/>
          </p:nvPr>
        </p:nvSpPr>
        <p:spPr/>
        <p:txBody>
          <a:bodyPr/>
          <a:lstStyle/>
          <a:p>
            <a:r>
              <a:rPr lang="nb-NO" dirty="0" err="1" smtClean="0"/>
              <a:t>Hippocampus</a:t>
            </a:r>
            <a:r>
              <a:rPr lang="nb-NO" dirty="0" smtClean="0"/>
              <a:t> er viktig for den deklarative hukommelsen </a:t>
            </a:r>
          </a:p>
          <a:p>
            <a:r>
              <a:rPr lang="nb-NO" dirty="0" err="1" smtClean="0"/>
              <a:t>Hippocampus</a:t>
            </a:r>
            <a:r>
              <a:rPr lang="nb-NO" dirty="0" smtClean="0"/>
              <a:t> medierer tidsperspektivet og memoreringen av den emosjonelle betydning av en stressende opplevelse</a:t>
            </a:r>
          </a:p>
          <a:p>
            <a:r>
              <a:rPr lang="nb-NO" dirty="0" err="1" smtClean="0"/>
              <a:t>Hippocampus</a:t>
            </a:r>
            <a:r>
              <a:rPr lang="nb-NO" dirty="0" smtClean="0"/>
              <a:t> skades lett av stress</a:t>
            </a:r>
          </a:p>
          <a:p>
            <a:r>
              <a:rPr lang="nb-NO" dirty="0" smtClean="0"/>
              <a:t>Lagringen av emosjonell informasjon skjer først i </a:t>
            </a:r>
            <a:r>
              <a:rPr lang="nb-NO" dirty="0" err="1" smtClean="0"/>
              <a:t>hippocampus</a:t>
            </a:r>
            <a:r>
              <a:rPr lang="nb-NO" dirty="0" smtClean="0"/>
              <a:t> og senere i </a:t>
            </a:r>
            <a:r>
              <a:rPr lang="nb-NO" dirty="0" err="1" smtClean="0"/>
              <a:t>neokortex-</a:t>
            </a:r>
            <a:r>
              <a:rPr lang="nb-NO" dirty="0" smtClean="0"/>
              <a:t> noe som gjør at informasjonen blir vanskeligere tilgjengelig</a:t>
            </a:r>
          </a:p>
          <a:p>
            <a:endParaRPr lang="nb-NO"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p:txBody>
          <a:bodyPr/>
          <a:lstStyle/>
          <a:p>
            <a:pPr algn="ctr"/>
            <a:r>
              <a:rPr lang="nb-NO" smtClean="0"/>
              <a:t>Hva gjør amygdala?</a:t>
            </a:r>
          </a:p>
        </p:txBody>
      </p:sp>
      <p:sp>
        <p:nvSpPr>
          <p:cNvPr id="53251" name="Rectangle 3"/>
          <p:cNvSpPr>
            <a:spLocks noGrp="1" noChangeArrowheads="1"/>
          </p:cNvSpPr>
          <p:nvPr>
            <p:ph type="body" idx="4294967295"/>
          </p:nvPr>
        </p:nvSpPr>
        <p:spPr/>
        <p:txBody>
          <a:bodyPr/>
          <a:lstStyle/>
          <a:p>
            <a:r>
              <a:rPr lang="nb-NO" sz="2000" smtClean="0"/>
              <a:t>Amygdala er viktig for den emosjonelle betydningen av ulike følelser</a:t>
            </a:r>
          </a:p>
          <a:p>
            <a:r>
              <a:rPr lang="nb-NO" sz="2000" smtClean="0"/>
              <a:t>Betinging skjer ved hjelp av amygdala</a:t>
            </a:r>
          </a:p>
          <a:p>
            <a:r>
              <a:rPr lang="nb-NO" sz="2000" smtClean="0"/>
              <a:t>Elektrisk stimulering av amygdala hos mennesker fører til angst og økt sympatisk aktivering ( raskere puls, økt blodtrykk, økt muskelspenning og angst)</a:t>
            </a:r>
          </a:p>
          <a:p>
            <a:r>
              <a:rPr lang="nb-NO" sz="2000" smtClean="0"/>
              <a:t>Amygdala er knyttet i tette neuronale nettverk som kan mediere bevisste og ubevisste prosesser</a:t>
            </a:r>
          </a:p>
          <a:p>
            <a:r>
              <a:rPr lang="nb-NO" sz="2000" smtClean="0"/>
              <a:t>Mediale prefrontal kortex er viktig for å modulere responsen fra amygdala ved eksponering for skremmende stimuli</a:t>
            </a:r>
          </a:p>
          <a:p>
            <a:r>
              <a:rPr lang="nb-NO" sz="2000" smtClean="0"/>
              <a:t>Skader i kortex kan derfor utløse angst</a:t>
            </a:r>
          </a:p>
          <a:p>
            <a:r>
              <a:rPr lang="nb-NO" sz="2000" smtClean="0"/>
              <a:t>Ved PTSD er det hypofunksjon av mediale prefrontal kortex med eksponering for skremmende stimuli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86B1DB">
            <a:alpha val="49001"/>
          </a:srgbClr>
        </a:solidFill>
        <a:ln w="9525" cap="flat" cmpd="sng" algn="ctr">
          <a:solidFill>
            <a:srgbClr val="86B1DB"/>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rgbClr val="86B1DB"/>
          </a:buClr>
          <a:buSzTx/>
          <a:buFontTx/>
          <a:buNone/>
          <a:tabLst/>
          <a:defRPr kumimoji="0" lang="nb-NO" sz="1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86B1DB">
            <a:alpha val="49001"/>
          </a:srgbClr>
        </a:solidFill>
        <a:ln w="9525" cap="flat" cmpd="sng" algn="ctr">
          <a:solidFill>
            <a:srgbClr val="86B1DB"/>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rgbClr val="86B1DB"/>
          </a:buClr>
          <a:buSzTx/>
          <a:buFontTx/>
          <a:buNone/>
          <a:tabLst/>
          <a:defRPr kumimoji="0" lang="nb-NO" sz="1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434</TotalTime>
  <Words>2174</Words>
  <Application>Microsoft Office PowerPoint</Application>
  <PresentationFormat>Skjermfremvisning (4:3)</PresentationFormat>
  <Paragraphs>316</Paragraphs>
  <Slides>44</Slides>
  <Notes>1</Notes>
  <HiddenSlides>0</HiddenSlides>
  <MMClips>0</MMClips>
  <ScaleCrop>false</ScaleCrop>
  <HeadingPairs>
    <vt:vector size="4" baseType="variant">
      <vt:variant>
        <vt:lpstr>Tema</vt:lpstr>
      </vt:variant>
      <vt:variant>
        <vt:i4>1</vt:i4>
      </vt:variant>
      <vt:variant>
        <vt:lpstr>Lysbildetitler</vt:lpstr>
      </vt:variant>
      <vt:variant>
        <vt:i4>44</vt:i4>
      </vt:variant>
    </vt:vector>
  </HeadingPairs>
  <TitlesOfParts>
    <vt:vector size="45" baseType="lpstr">
      <vt:lpstr>Blank Presentation</vt:lpstr>
      <vt:lpstr>Behandling av rusmiddelproblemer med fokus på nye muligheter. Time 5 og 6  </vt:lpstr>
      <vt:lpstr>Agdena</vt:lpstr>
      <vt:lpstr>Fakta om alkoholavhengighet</vt:lpstr>
      <vt:lpstr>Samspillet mellom den mesolimbiske og den mesokortikale bane hos en frisk person</vt:lpstr>
      <vt:lpstr>Lysbilde 5</vt:lpstr>
      <vt:lpstr>Hvordan virker naltrexon og nalmefene ved alkoholbruk?</vt:lpstr>
      <vt:lpstr>Nalmefen -studien</vt:lpstr>
      <vt:lpstr>Hva gjør hippocampus?</vt:lpstr>
      <vt:lpstr>Hva gjør amygdala?</vt:lpstr>
      <vt:lpstr>Samspillet mellom amygdala og hippocampus ved rusmiddelavhengighet</vt:lpstr>
      <vt:lpstr>  Enkel modell for å illustrere nevronale nettverk som er i aktivitet ved sug etter rusmidler</vt:lpstr>
      <vt:lpstr>Sagitalt MR caput med visulaisering av amygdala og hippocampus</vt:lpstr>
      <vt:lpstr>Hva er implisitt hukommelse?</vt:lpstr>
      <vt:lpstr>Kliniske eksempler på implisitt hukommelse</vt:lpstr>
      <vt:lpstr>To system i hjernen for hukommelse- det eksplisitte og det implisitte</vt:lpstr>
      <vt:lpstr>Definisjon</vt:lpstr>
      <vt:lpstr> Begrepsavklaring - mentalisering</vt:lpstr>
      <vt:lpstr>Hva er implisitt mentalisering?</vt:lpstr>
      <vt:lpstr>Hva er eksplisitt mentaliserng?</vt:lpstr>
      <vt:lpstr>Svikt i mentalisering -prementalisering </vt:lpstr>
      <vt:lpstr>Fobi for implisitt informasjon</vt:lpstr>
      <vt:lpstr>Ulike typer av prementalisering</vt:lpstr>
      <vt:lpstr>Hva er psykisk ekvivalens?</vt:lpstr>
      <vt:lpstr>Hva er pretend modus?</vt:lpstr>
      <vt:lpstr>Drunk –a- logue. Lange monologer – enesamtaler</vt:lpstr>
      <vt:lpstr>          Hvordan intervenere i forhold til  drunk-a –log </vt:lpstr>
      <vt:lpstr>Hvordan takle lange enesamtaler?</vt:lpstr>
      <vt:lpstr>    Grupper for kroniske rusmiddelavhengige pasienter       </vt:lpstr>
      <vt:lpstr>Hva er teleologisk modus?</vt:lpstr>
      <vt:lpstr>Hva er teleologisk modus?</vt:lpstr>
      <vt:lpstr>Hvordan arbeider du med sug i en gruppe?</vt:lpstr>
      <vt:lpstr>Hva er eksplisitt mentaliserng?</vt:lpstr>
      <vt:lpstr>Vertikal mentalisering</vt:lpstr>
      <vt:lpstr>Vertikal mentalisering</vt:lpstr>
      <vt:lpstr>Vertikal mentalisering hos en rusmiddelavhengig</vt:lpstr>
      <vt:lpstr>Hvordan mentalisere følelser?</vt:lpstr>
      <vt:lpstr>Hva kan forstyrre evnen til å mentalisere?</vt:lpstr>
      <vt:lpstr>Horisontal mentalisering?</vt:lpstr>
      <vt:lpstr>Hva er horisontal mentalisering?</vt:lpstr>
      <vt:lpstr>Hovedfokus ved mentaliseringsbasert terapi?</vt:lpstr>
      <vt:lpstr>Mentaliserende intervensjoner</vt:lpstr>
      <vt:lpstr>Spesielt viktige mentaliserende intervensjoner i grupper for pasienter med rusmiddelproblmer</vt:lpstr>
      <vt:lpstr>Viktige mentaliserende intervensjoner</vt:lpstr>
      <vt:lpstr>Konklusjon</vt:lpstr>
    </vt:vector>
  </TitlesOfParts>
  <Company>Sydvest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Anders Mansson</dc:creator>
  <cp:lastModifiedBy>Jon Johnsen</cp:lastModifiedBy>
  <cp:revision>56</cp:revision>
  <dcterms:created xsi:type="dcterms:W3CDTF">2009-08-21T08:51:48Z</dcterms:created>
  <dcterms:modified xsi:type="dcterms:W3CDTF">2012-11-22T08:31:24Z</dcterms:modified>
</cp:coreProperties>
</file>