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pdf" ContentType="application/pdf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452" r:id="rId2"/>
    <p:sldId id="451" r:id="rId3"/>
    <p:sldId id="453" r:id="rId4"/>
    <p:sldId id="455" r:id="rId5"/>
    <p:sldId id="457" r:id="rId6"/>
    <p:sldId id="458" r:id="rId7"/>
    <p:sldId id="459" r:id="rId8"/>
    <p:sldId id="454" r:id="rId9"/>
    <p:sldId id="456" r:id="rId10"/>
    <p:sldId id="461" r:id="rId11"/>
    <p:sldId id="463" r:id="rId12"/>
    <p:sldId id="460" r:id="rId13"/>
    <p:sldId id="462" r:id="rId14"/>
  </p:sldIdLst>
  <p:sldSz cx="9144000" cy="6858000" type="screen4x3"/>
  <p:notesSz cx="6662738" cy="9926638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6C71"/>
    <a:srgbClr val="FFCC99"/>
    <a:srgbClr val="F16F3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80" d="100"/>
          <a:sy n="80" d="100"/>
        </p:scale>
        <p:origin x="-1674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77" d="100"/>
          <a:sy n="77" d="100"/>
        </p:scale>
        <p:origin x="-2952" y="-86"/>
      </p:cViewPr>
      <p:guideLst>
        <p:guide orient="horz" pos="3127"/>
        <p:guide pos="2099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2887186" cy="4963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774013" y="3"/>
            <a:ext cx="2887186" cy="4963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9B3044-CA86-4733-9900-BF5742B86A80}" type="datetimeFigureOut">
              <a:rPr lang="nb-NO" smtClean="0"/>
              <a:pPr/>
              <a:t>08.11.2013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3" y="9428586"/>
            <a:ext cx="2887186" cy="4963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774013" y="9428586"/>
            <a:ext cx="2887186" cy="4963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9E766-F108-444E-A01D-873A62CDFAF3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24065512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2887186" cy="4963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4013" y="3"/>
            <a:ext cx="2887186" cy="4963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3CD552-8475-EB4C-ADB2-B54545DD8AB4}" type="datetimeFigureOut">
              <a:rPr lang="nb-NO" smtClean="0"/>
              <a:pPr/>
              <a:t>08.11.2013</a:t>
            </a:fld>
            <a:endParaRPr lang="nb-NO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0900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274" y="4715153"/>
            <a:ext cx="5330190" cy="4466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428586"/>
            <a:ext cx="2887186" cy="4963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4013" y="9428586"/>
            <a:ext cx="2887186" cy="4963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11A6EE-FCC0-C947-BDAA-958199B90BA7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3647423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6D5F96-EE53-489E-81D6-15A2E2537246}" type="slidenum">
              <a:rPr lang="nb-NO"/>
              <a:pPr/>
              <a:t>7</a:t>
            </a:fld>
            <a:endParaRPr lang="nb-NO"/>
          </a:p>
        </p:txBody>
      </p:sp>
      <p:sp>
        <p:nvSpPr>
          <p:cNvPr id="68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0938" cy="3722687"/>
          </a:xfrm>
          <a:ln/>
        </p:spPr>
      </p:sp>
      <p:sp>
        <p:nvSpPr>
          <p:cNvPr id="68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5974" y="4716550"/>
            <a:ext cx="5330813" cy="4465797"/>
          </a:xfrm>
        </p:spPr>
        <p:txBody>
          <a:bodyPr/>
          <a:lstStyle/>
          <a:p>
            <a:r>
              <a:rPr lang="en-GB" sz="1600" dirty="0"/>
              <a:t>When an alcohol problem is revealed at work the person has usually had a problem for a very long time. One of the challenges we can see is that quite often the colleagues and even the team leader have been aware of the problem for such a long time before anything is done.</a:t>
            </a:r>
          </a:p>
          <a:p>
            <a:r>
              <a:rPr lang="en-GB" sz="1600" dirty="0"/>
              <a:t>People tend to lose their family, their house and their home before they come to a point where they are in danger of losing their job!   -  and to some extent  you could say the workplace is to blame – at least for not acting earlier.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.pd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.pd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7396316" y="0"/>
            <a:ext cx="1747684" cy="100289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2CE2F-7984-4BF0-9E73-3C0A3777B657}" type="datetime1">
              <a:rPr lang="nb-NO" smtClean="0"/>
              <a:pPr/>
              <a:t>08.11.2013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43045" y="6643274"/>
            <a:ext cx="4874192" cy="216598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FF3C5-9F82-634B-9F7E-F57FE8FDEB65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7" name="Picture 3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703002" y="475418"/>
            <a:ext cx="6662370" cy="3218645"/>
          </a:xfrm>
          <a:prstGeom prst="rect">
            <a:avLst/>
          </a:prstGeom>
        </p:spPr>
      </p:pic>
      <p:sp>
        <p:nvSpPr>
          <p:cNvPr id="8" name="TextBox 4"/>
          <p:cNvSpPr txBox="1"/>
          <p:nvPr userDrawn="1"/>
        </p:nvSpPr>
        <p:spPr>
          <a:xfrm>
            <a:off x="0" y="6545579"/>
            <a:ext cx="9144000" cy="312421"/>
          </a:xfrm>
          <a:prstGeom prst="rect">
            <a:avLst/>
          </a:prstGeom>
          <a:solidFill>
            <a:srgbClr val="EF5B20"/>
          </a:solidFill>
        </p:spPr>
        <p:txBody>
          <a:bodyPr wrap="square" rtlCol="0">
            <a:spAutoFit/>
          </a:bodyPr>
          <a:lstStyle/>
          <a:p>
            <a:endParaRPr lang="nb-NO" dirty="0"/>
          </a:p>
        </p:txBody>
      </p:sp>
      <p:sp>
        <p:nvSpPr>
          <p:cNvPr id="9" name="Subtitle 2"/>
          <p:cNvSpPr txBox="1">
            <a:spLocks/>
          </p:cNvSpPr>
          <p:nvPr userDrawn="1"/>
        </p:nvSpPr>
        <p:spPr>
          <a:xfrm>
            <a:off x="1371600" y="4360318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«Gevinsten ligger i åpenheten»  </a:t>
            </a:r>
          </a:p>
          <a:p>
            <a:pPr lvl="0" algn="ctr">
              <a:spcBef>
                <a:spcPct val="20000"/>
              </a:spcBef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16F3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50 år i</a:t>
            </a:r>
            <a:r>
              <a:rPr lang="en-US" sz="2800" dirty="0" smtClean="0">
                <a:solidFill>
                  <a:srgbClr val="F16F32"/>
                </a:solidFill>
                <a:latin typeface="Helvetica"/>
                <a:cs typeface="Helvetica"/>
              </a:rPr>
              <a:t> norsk arbeidsliv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</a:t>
            </a:r>
            <a:endParaRPr kumimoji="0" lang="nb-NO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F8EAC-7935-45D0-886C-D9AB0BA3DA7C}" type="datetime1">
              <a:rPr lang="nb-NO" smtClean="0"/>
              <a:pPr/>
              <a:t>08.11.2013</a:t>
            </a:fld>
            <a:endParaRPr lang="nb-N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43045" y="6643274"/>
            <a:ext cx="4874192" cy="216598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FF3C5-9F82-634B-9F7E-F57FE8FDEB65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962E4-2FFD-41AE-A924-BC91E081F9B9}" type="datetime1">
              <a:rPr lang="nb-NO" smtClean="0"/>
              <a:pPr/>
              <a:t>08.11.2013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43045" y="6643274"/>
            <a:ext cx="4874192" cy="216598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FF3C5-9F82-634B-9F7E-F57FE8FDEB65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9F737-FF30-4C1F-8FD7-615C86C7908B}" type="datetime1">
              <a:rPr lang="nb-NO" smtClean="0"/>
              <a:pPr/>
              <a:t>08.11.2013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43045" y="6643274"/>
            <a:ext cx="4874192" cy="216598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FF3C5-9F82-634B-9F7E-F57FE8FDEB65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1011" y="3900478"/>
            <a:ext cx="1013681" cy="1044000"/>
          </a:xfrm>
          <a:prstGeom prst="rect">
            <a:avLst/>
          </a:prstGeom>
        </p:spPr>
      </p:pic>
      <p:sp>
        <p:nvSpPr>
          <p:cNvPr id="8" name="TekstSylinder 7"/>
          <p:cNvSpPr txBox="1"/>
          <p:nvPr userDrawn="1"/>
        </p:nvSpPr>
        <p:spPr>
          <a:xfrm>
            <a:off x="2380544" y="4004393"/>
            <a:ext cx="61882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/>
              <a:t>Følg oss på </a:t>
            </a:r>
            <a:r>
              <a:rPr lang="nb-NO" sz="2400" dirty="0" err="1" smtClean="0"/>
              <a:t>facebook</a:t>
            </a:r>
            <a:r>
              <a:rPr lang="nb-NO" sz="2400" dirty="0" smtClean="0"/>
              <a:t>: www.facebook.no/akankompetansesenter</a:t>
            </a:r>
            <a:endParaRPr lang="nb-NO" sz="2400" dirty="0"/>
          </a:p>
        </p:txBody>
      </p:sp>
      <p:sp>
        <p:nvSpPr>
          <p:cNvPr id="2" name="Rektangel 1"/>
          <p:cNvSpPr/>
          <p:nvPr userDrawn="1"/>
        </p:nvSpPr>
        <p:spPr>
          <a:xfrm>
            <a:off x="7647039" y="0"/>
            <a:ext cx="1489587" cy="11503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9465" y="2294450"/>
            <a:ext cx="120650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kstSylinder 8"/>
          <p:cNvSpPr txBox="1"/>
          <p:nvPr userDrawn="1"/>
        </p:nvSpPr>
        <p:spPr>
          <a:xfrm>
            <a:off x="2521222" y="2166840"/>
            <a:ext cx="61882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/>
              <a:t>Veiledningstelefon: 22 40</a:t>
            </a:r>
            <a:r>
              <a:rPr lang="nb-NO" sz="2400" baseline="0" dirty="0" smtClean="0"/>
              <a:t> 28 00 </a:t>
            </a:r>
          </a:p>
          <a:p>
            <a:r>
              <a:rPr lang="nb-NO" sz="2400" dirty="0" smtClean="0"/>
              <a:t>Nettsider:</a:t>
            </a:r>
            <a:r>
              <a:rPr lang="nb-NO" sz="2400" baseline="0" dirty="0" smtClean="0"/>
              <a:t> </a:t>
            </a:r>
            <a:r>
              <a:rPr lang="nb-NO" sz="2400" dirty="0" smtClean="0"/>
              <a:t>www.akan.no</a:t>
            </a:r>
          </a:p>
          <a:p>
            <a:r>
              <a:rPr lang="nb-NO" sz="2400" dirty="0" smtClean="0"/>
              <a:t>E-post: akan@akan.no</a:t>
            </a:r>
            <a:endParaRPr lang="nb-NO" sz="240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/>
          <a:lstStyle>
            <a:lvl1pPr>
              <a:buNone/>
              <a:defRPr sz="2800"/>
            </a:lvl1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C813E-F536-42EC-AE8D-FC6D36525C32}" type="datetime1">
              <a:rPr lang="nb-NO" smtClean="0"/>
              <a:pPr/>
              <a:t>08.11.2013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43045" y="6643274"/>
            <a:ext cx="4874192" cy="216598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FF3C5-9F82-634B-9F7E-F57FE8FDEB65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 - p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 rot="20496225">
            <a:off x="7604568" y="5373906"/>
            <a:ext cx="1321010" cy="15981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/>
          <a:lstStyle>
            <a:lvl1pPr>
              <a:buNone/>
              <a:defRPr sz="2800"/>
            </a:lvl1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477D6-8F75-4C42-A397-B306EEFA8B84}" type="datetime1">
              <a:rPr lang="nb-NO" smtClean="0"/>
              <a:pPr/>
              <a:t>08.11.2013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43045" y="6643274"/>
            <a:ext cx="4874192" cy="216598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FF3C5-9F82-634B-9F7E-F57FE8FDEB65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8" name="TextBox 6"/>
          <p:cNvSpPr txBox="1"/>
          <p:nvPr userDrawn="1"/>
        </p:nvSpPr>
        <p:spPr>
          <a:xfrm>
            <a:off x="0" y="6545579"/>
            <a:ext cx="9144000" cy="312421"/>
          </a:xfrm>
          <a:prstGeom prst="rect">
            <a:avLst/>
          </a:prstGeom>
          <a:solidFill>
            <a:srgbClr val="EF5B20"/>
          </a:solidFill>
        </p:spPr>
        <p:txBody>
          <a:bodyPr wrap="square" rtlCol="0">
            <a:spAutoFit/>
          </a:bodyPr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3364839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839F6-6ABE-4AC1-92C3-D8C9053CA749}" type="datetime1">
              <a:rPr lang="nb-NO" smtClean="0"/>
              <a:pPr/>
              <a:t>08.11.2013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43045" y="6643274"/>
            <a:ext cx="4874192" cy="216598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FF3C5-9F82-634B-9F7E-F57FE8FDEB65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D885A-37D0-4DF2-B545-DDFE48DE2C2B}" type="datetime1">
              <a:rPr lang="nb-NO" smtClean="0"/>
              <a:pPr/>
              <a:t>08.11.2013</a:t>
            </a:fld>
            <a:endParaRPr lang="nb-N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43045" y="6643274"/>
            <a:ext cx="4874192" cy="216598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FF3C5-9F82-634B-9F7E-F57FE8FDEB65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22CE3-9520-4472-990A-19999A7726E5}" type="datetime1">
              <a:rPr lang="nb-NO" smtClean="0"/>
              <a:pPr/>
              <a:t>08.11.2013</a:t>
            </a:fld>
            <a:endParaRPr lang="nb-NO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143045" y="6643274"/>
            <a:ext cx="4874192" cy="216598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FF3C5-9F82-634B-9F7E-F57FE8FDEB65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E082-EB1B-4F36-B1C6-98CDE918C350}" type="datetime1">
              <a:rPr lang="nb-NO" smtClean="0"/>
              <a:pPr/>
              <a:t>08.11.2013</a:t>
            </a:fld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43045" y="6643274"/>
            <a:ext cx="4874192" cy="216598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FF3C5-9F82-634B-9F7E-F57FE8FDEB65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7B97C-7A6F-4928-BDB4-BA134CFC9BEB}" type="datetime1">
              <a:rPr lang="nb-NO" smtClean="0"/>
              <a:pPr/>
              <a:t>08.11.2013</a:t>
            </a:fld>
            <a:endParaRPr lang="nb-N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143045" y="6643274"/>
            <a:ext cx="4874192" cy="216598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FF3C5-9F82-634B-9F7E-F57FE8FDEB65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B1E17-5C2E-4505-8110-1B1A9963A9E0}" type="datetime1">
              <a:rPr lang="nb-NO" smtClean="0"/>
              <a:pPr/>
              <a:t>08.11.2013</a:t>
            </a:fld>
            <a:endParaRPr lang="nb-N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43045" y="6643274"/>
            <a:ext cx="4874192" cy="216598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FF3C5-9F82-634B-9F7E-F57FE8FDEB65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d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6545579"/>
            <a:ext cx="9144000" cy="312421"/>
          </a:xfrm>
          <a:prstGeom prst="rect">
            <a:avLst/>
          </a:prstGeom>
          <a:solidFill>
            <a:srgbClr val="EF5B20"/>
          </a:solidFill>
        </p:spPr>
        <p:txBody>
          <a:bodyPr wrap="square" rtlCol="0">
            <a:spAutoFit/>
          </a:bodyPr>
          <a:lstStyle/>
          <a:p>
            <a:endParaRPr lang="nb-NO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74311"/>
            <a:ext cx="8229600" cy="10393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99874"/>
            <a:ext cx="8229600" cy="41154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45" y="6643274"/>
            <a:ext cx="2133600" cy="2165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92CE60B-3E4B-454E-AD0A-5DF9A0FD6EC7}" type="datetime1">
              <a:rPr lang="nb-NO" smtClean="0"/>
              <a:pPr/>
              <a:t>08.11.2013</a:t>
            </a:fld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7237" y="6643274"/>
            <a:ext cx="2133600" cy="2165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23EFF3C5-9F82-634B-9F7E-F57FE8FDEB65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17"/>
              <a:stretch>
                <a:fillRect/>
              </a:stretch>
            </p:blipFill>
          </mc:Choice>
          <mc:Fallback>
            <p:blipFill>
              <a:blip r:embed="rId18"/>
              <a:stretch>
                <a:fillRect/>
              </a:stretch>
            </p:blipFill>
          </mc:Fallback>
        </mc:AlternateContent>
        <p:spPr>
          <a:xfrm>
            <a:off x="7785253" y="85466"/>
            <a:ext cx="1206348" cy="67653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3200" b="1" i="0" kern="1200">
          <a:solidFill>
            <a:srgbClr val="F16F32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Helvetica"/>
          <a:ea typeface="+mn-ea"/>
          <a:cs typeface="Helvetic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.pd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.pd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703002" y="475418"/>
            <a:ext cx="6662370" cy="32186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545579"/>
            <a:ext cx="9144000" cy="312421"/>
          </a:xfrm>
          <a:prstGeom prst="rect">
            <a:avLst/>
          </a:prstGeom>
          <a:solidFill>
            <a:srgbClr val="EF5B20"/>
          </a:solidFill>
        </p:spPr>
        <p:txBody>
          <a:bodyPr wrap="square" rtlCol="0">
            <a:spAutoFit/>
          </a:bodyPr>
          <a:lstStyle/>
          <a:p>
            <a:endParaRPr lang="nb-NO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371600" y="3980308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nb-NO" sz="3200" b="1" dirty="0"/>
              <a:t>LO  -  NHO  - </a:t>
            </a:r>
            <a:r>
              <a:rPr lang="nb-NO" sz="3200" b="1" dirty="0" smtClean="0"/>
              <a:t>staten</a:t>
            </a:r>
          </a:p>
          <a:p>
            <a:pPr algn="ctr">
              <a:spcBef>
                <a:spcPct val="20000"/>
              </a:spcBef>
              <a:defRPr/>
            </a:pPr>
            <a:endParaRPr lang="nb-NO" sz="3200" b="1" dirty="0"/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«Gevinsten ligger i åpenheten»  </a:t>
            </a:r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FF3C5-9F82-634B-9F7E-F57FE8FDEB65}" type="slidenum">
              <a:rPr lang="nb-NO" smtClean="0"/>
              <a:pPr/>
              <a:t>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295090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760555"/>
            <a:ext cx="8229600" cy="1039327"/>
          </a:xfrm>
        </p:spPr>
        <p:txBody>
          <a:bodyPr>
            <a:noAutofit/>
          </a:bodyPr>
          <a:lstStyle/>
          <a:p>
            <a:pPr algn="l"/>
            <a:r>
              <a:rPr lang="nb-NO" dirty="0" smtClean="0"/>
              <a:t>Akan arbeidet i virksomheten:</a:t>
            </a:r>
            <a:br>
              <a:rPr lang="nb-NO" dirty="0" smtClean="0"/>
            </a:b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985652" y="2009699"/>
            <a:ext cx="7701148" cy="4115446"/>
          </a:xfrm>
        </p:spPr>
        <p:txBody>
          <a:bodyPr/>
          <a:lstStyle/>
          <a:p>
            <a:pPr marL="0" indent="0"/>
            <a:r>
              <a:rPr lang="nb-NO" dirty="0" smtClean="0"/>
              <a:t>	Fokus på forebyggende tiltak:</a:t>
            </a:r>
          </a:p>
          <a:p>
            <a:pPr marL="1257300" lvl="2" indent="-457200">
              <a:buFont typeface="Arial" panose="020B0604020202020204" pitchFamily="34" charset="0"/>
              <a:buChar char="•"/>
            </a:pPr>
            <a:r>
              <a:rPr lang="nb-NO" dirty="0" smtClean="0"/>
              <a:t>Alle ansatte</a:t>
            </a:r>
          </a:p>
          <a:p>
            <a:pPr marL="1257300" lvl="2" indent="-457200">
              <a:buFont typeface="Arial" panose="020B0604020202020204" pitchFamily="34" charset="0"/>
              <a:buChar char="•"/>
            </a:pPr>
            <a:r>
              <a:rPr lang="nb-NO" dirty="0" smtClean="0"/>
              <a:t>Utsatte grupper </a:t>
            </a:r>
          </a:p>
          <a:p>
            <a:pPr marL="1257300" lvl="2" indent="-457200">
              <a:buFont typeface="Arial" panose="020B0604020202020204" pitchFamily="34" charset="0"/>
              <a:buChar char="•"/>
            </a:pPr>
            <a:r>
              <a:rPr lang="nb-NO" dirty="0" smtClean="0"/>
              <a:t>Utsatte situasjoner      «Sosiale gråsoner»</a:t>
            </a:r>
          </a:p>
          <a:p>
            <a:pPr marL="1257300" lvl="2" indent="-457200">
              <a:buFont typeface="Arial" panose="020B0604020202020204" pitchFamily="34" charset="0"/>
              <a:buChar char="•"/>
            </a:pPr>
            <a:endParaRPr lang="nb-NO" dirty="0" smtClean="0"/>
          </a:p>
          <a:p>
            <a:pPr marL="0" indent="0"/>
            <a:r>
              <a:rPr lang="nb-NO" dirty="0" smtClean="0"/>
              <a:t>	Hjelpetiltak overfor enkeltpersoner:</a:t>
            </a:r>
          </a:p>
          <a:p>
            <a:pPr marL="1257300" lvl="2" indent="-457200">
              <a:buFont typeface="Arial" panose="020B0604020202020204" pitchFamily="34" charset="0"/>
              <a:buChar char="•"/>
            </a:pPr>
            <a:r>
              <a:rPr lang="nb-NO" dirty="0" smtClean="0"/>
              <a:t>Tidlig intervensjon</a:t>
            </a:r>
          </a:p>
          <a:p>
            <a:pPr marL="1257300" lvl="2" indent="-457200">
              <a:buFont typeface="Arial" panose="020B0604020202020204" pitchFamily="34" charset="0"/>
              <a:buChar char="•"/>
            </a:pPr>
            <a:r>
              <a:rPr lang="nb-NO" dirty="0" smtClean="0"/>
              <a:t>Akan-opplegg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FF3C5-9F82-634B-9F7E-F57FE8FDEB65}" type="slidenum">
              <a:rPr lang="nb-NO" smtClean="0"/>
              <a:pPr/>
              <a:t>10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1158184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760555"/>
            <a:ext cx="8229600" cy="1039327"/>
          </a:xfrm>
        </p:spPr>
        <p:txBody>
          <a:bodyPr>
            <a:noAutofit/>
          </a:bodyPr>
          <a:lstStyle/>
          <a:p>
            <a:pPr algn="l"/>
            <a:r>
              <a:rPr lang="nb-NO" dirty="0" smtClean="0"/>
              <a:t>Akan arbeidet i virksomheten</a:t>
            </a:r>
            <a:br>
              <a:rPr lang="nb-NO" dirty="0" smtClean="0"/>
            </a:br>
            <a:r>
              <a:rPr lang="nb-NO" dirty="0" smtClean="0"/>
              <a:t>Ressurspersoner: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496290" y="2009699"/>
            <a:ext cx="7190509" cy="4115446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</a:pPr>
            <a:r>
              <a:rPr lang="nb-NO" dirty="0" smtClean="0"/>
              <a:t>	Ledere / mellomledere </a:t>
            </a:r>
          </a:p>
          <a:p>
            <a:pPr marL="0" indent="0">
              <a:lnSpc>
                <a:spcPct val="150000"/>
              </a:lnSpc>
            </a:pPr>
            <a:r>
              <a:rPr lang="nb-NO" dirty="0" smtClean="0"/>
              <a:t>    Tillitsvalgte og Verneombud</a:t>
            </a:r>
          </a:p>
          <a:p>
            <a:pPr marL="0" indent="0">
              <a:lnSpc>
                <a:spcPct val="150000"/>
              </a:lnSpc>
            </a:pPr>
            <a:r>
              <a:rPr lang="nb-NO" dirty="0" smtClean="0"/>
              <a:t>    Personal / HR / HMS</a:t>
            </a:r>
          </a:p>
          <a:p>
            <a:pPr marL="0" indent="0">
              <a:lnSpc>
                <a:spcPct val="150000"/>
              </a:lnSpc>
            </a:pPr>
            <a:r>
              <a:rPr lang="nb-NO" dirty="0"/>
              <a:t> </a:t>
            </a:r>
            <a:r>
              <a:rPr lang="nb-NO" dirty="0" smtClean="0"/>
              <a:t>   Bedriftshelsetjeneste</a:t>
            </a:r>
          </a:p>
          <a:p>
            <a:pPr marL="0" indent="0">
              <a:lnSpc>
                <a:spcPct val="150000"/>
              </a:lnSpc>
            </a:pPr>
            <a:r>
              <a:rPr lang="nb-NO" dirty="0"/>
              <a:t> </a:t>
            </a:r>
            <a:r>
              <a:rPr lang="nb-NO" dirty="0" smtClean="0"/>
              <a:t>   Akan-kontakter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FF3C5-9F82-634B-9F7E-F57FE8FDEB65}" type="slidenum">
              <a:rPr lang="nb-NO" smtClean="0"/>
              <a:pPr/>
              <a:t>11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3750638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48441" y="0"/>
            <a:ext cx="8912432" cy="1253617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nb-NO" dirty="0" smtClean="0"/>
              <a:t>Mange pårørende til rusavhengige er også i arbeidslivet: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FF3C5-9F82-634B-9F7E-F57FE8FDEB65}" type="slidenum">
              <a:rPr lang="nb-NO" smtClean="0"/>
              <a:pPr/>
              <a:t>12</a:t>
            </a:fld>
            <a:endParaRPr lang="nb-NO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2231" y="1365662"/>
            <a:ext cx="3636063" cy="5049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2659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FF3C5-9F82-634B-9F7E-F57FE8FDEB65}" type="slidenum">
              <a:rPr lang="nb-NO" smtClean="0"/>
              <a:pPr/>
              <a:t>13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56362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nb-NO" sz="3600" b="1" i="1" dirty="0" smtClean="0"/>
              <a:t>Passiv drikking i arbeidslivet</a:t>
            </a:r>
          </a:p>
          <a:p>
            <a:pPr algn="ctr"/>
            <a:endParaRPr lang="nb-NO" sz="3600" dirty="0"/>
          </a:p>
          <a:p>
            <a:pPr algn="ctr"/>
            <a:r>
              <a:rPr lang="nb-NO" sz="3600" dirty="0" smtClean="0"/>
              <a:t>Hans Ole Berg</a:t>
            </a:r>
          </a:p>
          <a:p>
            <a:pPr algn="ctr"/>
            <a:r>
              <a:rPr lang="nb-NO" dirty="0" smtClean="0"/>
              <a:t>seniorrådgiver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FF3C5-9F82-634B-9F7E-F57FE8FDEB65}" type="slidenum">
              <a:rPr lang="nb-NO" smtClean="0"/>
              <a:pPr/>
              <a:t>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233279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nb-NO" dirty="0" err="1" smtClean="0">
                <a:solidFill>
                  <a:srgbClr val="6E6C71"/>
                </a:solidFill>
              </a:rPr>
              <a:t>St.m</a:t>
            </a:r>
            <a:r>
              <a:rPr lang="nb-NO" dirty="0" smtClean="0">
                <a:solidFill>
                  <a:srgbClr val="6E6C71"/>
                </a:solidFill>
              </a:rPr>
              <a:t>. nr.30 «Se meg»</a:t>
            </a:r>
            <a:br>
              <a:rPr lang="nb-NO" dirty="0" smtClean="0">
                <a:solidFill>
                  <a:srgbClr val="6E6C71"/>
                </a:solidFill>
              </a:rPr>
            </a:br>
            <a:r>
              <a:rPr lang="nb-NO" sz="2200" dirty="0">
                <a:solidFill>
                  <a:srgbClr val="6E6C71"/>
                </a:solidFill>
              </a:rPr>
              <a:t>5.4.3 Utdanning og arbeidsliv </a:t>
            </a:r>
            <a:r>
              <a:rPr lang="nb-NO" dirty="0" smtClean="0">
                <a:solidFill>
                  <a:srgbClr val="6E6C71"/>
                </a:solidFill>
              </a:rPr>
              <a:t>:</a:t>
            </a:r>
            <a:endParaRPr lang="nb-NO" dirty="0">
              <a:solidFill>
                <a:srgbClr val="6E6C71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	"</a:t>
            </a:r>
            <a:r>
              <a:rPr lang="nb-NO" i="1" dirty="0" smtClean="0"/>
              <a:t>Det </a:t>
            </a:r>
            <a:r>
              <a:rPr lang="nb-NO" i="1" dirty="0"/>
              <a:t>er regjeringens mål at flest mulig ansatte i privat sektor og alle ansatte i offentlig sektor samt alle studenter og elever skal være omfattet av en generell og bevisstgjørende rusmiddelpolitikk som er tydelig forankret i virksomhetens ledelse</a:t>
            </a:r>
            <a:r>
              <a:rPr lang="nb-NO" i="1" dirty="0" smtClean="0"/>
              <a:t>.</a:t>
            </a:r>
            <a:r>
              <a:rPr lang="nb-NO" dirty="0" smtClean="0"/>
              <a:t>"</a:t>
            </a:r>
            <a:endParaRPr lang="nb-NO" i="1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FF3C5-9F82-634B-9F7E-F57FE8FDEB65}" type="slidenum">
              <a:rPr lang="nb-NO" smtClean="0"/>
              <a:pPr/>
              <a:t>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408032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FF3C5-9F82-634B-9F7E-F57FE8FDEB65}" type="slidenum">
              <a:rPr lang="nb-NO" smtClean="0"/>
              <a:pPr/>
              <a:t>4</a:t>
            </a:fld>
            <a:endParaRPr lang="nb-NO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24787" y="1207758"/>
            <a:ext cx="286537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6885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79069" y="0"/>
            <a:ext cx="8781803" cy="1158615"/>
          </a:xfrm>
          <a:solidFill>
            <a:schemeClr val="bg1"/>
          </a:solidFill>
        </p:spPr>
        <p:txBody>
          <a:bodyPr/>
          <a:lstStyle/>
          <a:p>
            <a:pPr algn="l"/>
            <a:r>
              <a:rPr lang="nb-NO" dirty="0" smtClean="0"/>
              <a:t>Passiv drikking i arbeidslivet: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27512" y="1270660"/>
            <a:ext cx="8467106" cy="5372614"/>
          </a:xfrm>
          <a:solidFill>
            <a:schemeClr val="bg1"/>
          </a:solidFill>
        </p:spPr>
        <p:txBody>
          <a:bodyPr numCol="2">
            <a:normAutofit fontScale="92500"/>
          </a:bodyPr>
          <a:lstStyle/>
          <a:p>
            <a:r>
              <a:rPr lang="nb-NO" sz="2400" i="1" dirty="0" smtClean="0"/>
              <a:t>Må gjøre jobben for..</a:t>
            </a:r>
          </a:p>
          <a:p>
            <a:r>
              <a:rPr lang="nb-NO" sz="2400" i="1" dirty="0" smtClean="0"/>
              <a:t>Må passe på at ikke kunder ser..</a:t>
            </a:r>
          </a:p>
          <a:p>
            <a:r>
              <a:rPr lang="nb-NO" sz="2400" i="1" dirty="0" smtClean="0"/>
              <a:t>Utrygg for sikkerhet</a:t>
            </a:r>
          </a:p>
          <a:p>
            <a:r>
              <a:rPr lang="nb-NO" sz="2400" i="1" dirty="0" smtClean="0"/>
              <a:t>Kommer han i dag?</a:t>
            </a:r>
          </a:p>
          <a:p>
            <a:r>
              <a:rPr lang="nb-NO" sz="2400" i="1" dirty="0" smtClean="0"/>
              <a:t>Når kommer han/hun?</a:t>
            </a:r>
          </a:p>
          <a:p>
            <a:r>
              <a:rPr lang="nb-NO" sz="2400" i="1" dirty="0" smtClean="0"/>
              <a:t>Hvordan er formen i dag?</a:t>
            </a:r>
          </a:p>
          <a:p>
            <a:r>
              <a:rPr lang="nb-NO" sz="2400" i="1" dirty="0" smtClean="0"/>
              <a:t>Får ubehagelige svar..</a:t>
            </a:r>
          </a:p>
          <a:p>
            <a:r>
              <a:rPr lang="nb-NO" sz="2400" i="1" dirty="0" smtClean="0"/>
              <a:t>Bekymrer meg mye…</a:t>
            </a:r>
          </a:p>
          <a:p>
            <a:r>
              <a:rPr lang="nb-NO" sz="2400" i="1" dirty="0" smtClean="0"/>
              <a:t>Kunne vi hjulpet?</a:t>
            </a:r>
          </a:p>
          <a:p>
            <a:r>
              <a:rPr lang="nb-NO" sz="2400" i="1" dirty="0" smtClean="0"/>
              <a:t>Jo mer vi hjelper jo verre blir det!</a:t>
            </a:r>
          </a:p>
          <a:p>
            <a:r>
              <a:rPr lang="nb-NO" sz="2400" i="1" dirty="0" smtClean="0"/>
              <a:t>Prøver å hjelpe – blir misforstått – blir avvist</a:t>
            </a:r>
          </a:p>
          <a:p>
            <a:r>
              <a:rPr lang="nb-NO" sz="2400" i="1" dirty="0"/>
              <a:t>Vil nødig gjøre vondt </a:t>
            </a:r>
            <a:r>
              <a:rPr lang="nb-NO" sz="2400" i="1" dirty="0" smtClean="0"/>
              <a:t>verre!</a:t>
            </a:r>
            <a:endParaRPr lang="nb-NO" sz="2400" i="1" dirty="0"/>
          </a:p>
          <a:p>
            <a:r>
              <a:rPr lang="nb-NO" sz="2400" i="1" dirty="0" smtClean="0"/>
              <a:t>    Vondt å se en kollega som  ikke har det bra</a:t>
            </a:r>
          </a:p>
          <a:p>
            <a:r>
              <a:rPr lang="nb-NO" sz="2400" i="1" dirty="0" smtClean="0"/>
              <a:t>    Dilemma : varsler og «tyster»?</a:t>
            </a:r>
          </a:p>
          <a:p>
            <a:r>
              <a:rPr lang="nb-NO" sz="2400" i="1" dirty="0" smtClean="0"/>
              <a:t>    Ubehag i sosiale arr.</a:t>
            </a:r>
          </a:p>
          <a:p>
            <a:r>
              <a:rPr lang="nb-NO" sz="2400" i="1" dirty="0" smtClean="0"/>
              <a:t>    Leder er bekymret…</a:t>
            </a:r>
          </a:p>
          <a:p>
            <a:r>
              <a:rPr lang="nb-NO" sz="2400" i="1" dirty="0" smtClean="0"/>
              <a:t>    Hvorfor gjør ikke leder noe</a:t>
            </a:r>
          </a:p>
          <a:p>
            <a:r>
              <a:rPr lang="nb-NO" sz="2400" i="1" dirty="0" smtClean="0"/>
              <a:t>    Hvor lenge skal han/hun få    holde på?</a:t>
            </a:r>
          </a:p>
          <a:p>
            <a:r>
              <a:rPr lang="nb-NO" sz="2400" i="1" dirty="0" smtClean="0"/>
              <a:t>    Hvorfor blir det ikke gjort noe?</a:t>
            </a:r>
          </a:p>
          <a:p>
            <a:r>
              <a:rPr lang="nb-NO" sz="2400" i="1" dirty="0" smtClean="0"/>
              <a:t>    Verneombud og tillitsvalgte sitt ansvar?</a:t>
            </a:r>
          </a:p>
          <a:p>
            <a:r>
              <a:rPr lang="nb-NO" sz="2400" i="1" dirty="0" smtClean="0"/>
              <a:t>    Hvem av oss må slutte?</a:t>
            </a:r>
          </a:p>
          <a:p>
            <a:r>
              <a:rPr lang="nb-NO" sz="2400" i="1" dirty="0"/>
              <a:t> </a:t>
            </a:r>
            <a:r>
              <a:rPr lang="nb-NO" sz="2400" i="1" dirty="0" smtClean="0"/>
              <a:t>   </a:t>
            </a:r>
            <a:r>
              <a:rPr lang="nb-NO" sz="2400" i="1" dirty="0" err="1" smtClean="0"/>
              <a:t>osv</a:t>
            </a:r>
            <a:r>
              <a:rPr lang="nb-NO" sz="2400" i="1" dirty="0" smtClean="0"/>
              <a:t>, </a:t>
            </a:r>
            <a:r>
              <a:rPr lang="nb-NO" sz="2400" i="1" dirty="0" err="1" smtClean="0"/>
              <a:t>osv</a:t>
            </a:r>
            <a:r>
              <a:rPr lang="nb-NO" sz="2400" i="1" dirty="0" smtClean="0"/>
              <a:t>,</a:t>
            </a:r>
            <a:endParaRPr lang="nb-NO" sz="2400" i="1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FF3C5-9F82-634B-9F7E-F57FE8FDEB65}" type="slidenum">
              <a:rPr lang="nb-NO" smtClean="0"/>
              <a:pPr/>
              <a:t>5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3605002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Akan kompetansesenter 2012: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674421" y="2299874"/>
            <a:ext cx="6555180" cy="4115446"/>
          </a:xfrm>
        </p:spPr>
        <p:txBody>
          <a:bodyPr/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dirty="0" smtClean="0"/>
              <a:t>500 deltakere på Akan-kurs (26 kurs)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dirty="0" smtClean="0"/>
              <a:t>6300 deltakere på 350 bedriftsinterne kurs, konferanser og møter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dirty="0" smtClean="0"/>
              <a:t>850 veiledningstelefoner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FF3C5-9F82-634B-9F7E-F57FE8FDEB65}" type="slidenum">
              <a:rPr lang="nb-NO" smtClean="0"/>
              <a:pPr/>
              <a:t>6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100562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6235" y="241002"/>
            <a:ext cx="8229600" cy="1039327"/>
          </a:xfrm>
        </p:spPr>
        <p:txBody>
          <a:bodyPr/>
          <a:lstStyle/>
          <a:p>
            <a:pPr algn="l"/>
            <a:r>
              <a:rPr lang="nb-NO" sz="3200" b="1" dirty="0">
                <a:solidFill>
                  <a:schemeClr val="tx1"/>
                </a:solidFill>
              </a:rPr>
              <a:t>Alkoholproblem på arbeidsplassen</a:t>
            </a:r>
          </a:p>
        </p:txBody>
      </p:sp>
      <p:sp>
        <p:nvSpPr>
          <p:cNvPr id="679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nb-NO"/>
              <a:t> </a:t>
            </a:r>
          </a:p>
        </p:txBody>
      </p:sp>
      <p:sp>
        <p:nvSpPr>
          <p:cNvPr id="39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2B14C-037D-49C2-A36C-7EA22161D328}" type="slidenum">
              <a:rPr lang="nb-NO"/>
              <a:pPr/>
              <a:t>7</a:t>
            </a:fld>
            <a:endParaRPr lang="nb-NO"/>
          </a:p>
        </p:txBody>
      </p:sp>
      <p:sp>
        <p:nvSpPr>
          <p:cNvPr id="679940" name="Line 4"/>
          <p:cNvSpPr>
            <a:spLocks noChangeShapeType="1"/>
          </p:cNvSpPr>
          <p:nvPr/>
        </p:nvSpPr>
        <p:spPr bwMode="auto">
          <a:xfrm>
            <a:off x="539750" y="3068638"/>
            <a:ext cx="8424863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679941" name="Line 5"/>
          <p:cNvSpPr>
            <a:spLocks noChangeShapeType="1"/>
          </p:cNvSpPr>
          <p:nvPr/>
        </p:nvSpPr>
        <p:spPr bwMode="auto">
          <a:xfrm>
            <a:off x="1763713" y="2781300"/>
            <a:ext cx="0" cy="5032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679942" name="Line 6"/>
          <p:cNvSpPr>
            <a:spLocks noChangeShapeType="1"/>
          </p:cNvSpPr>
          <p:nvPr/>
        </p:nvSpPr>
        <p:spPr bwMode="auto">
          <a:xfrm>
            <a:off x="2987675" y="2781300"/>
            <a:ext cx="0" cy="5032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679943" name="Line 7"/>
          <p:cNvSpPr>
            <a:spLocks noChangeShapeType="1"/>
          </p:cNvSpPr>
          <p:nvPr/>
        </p:nvSpPr>
        <p:spPr bwMode="auto">
          <a:xfrm>
            <a:off x="4140200" y="2781300"/>
            <a:ext cx="0" cy="5032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679944" name="Line 8"/>
          <p:cNvSpPr>
            <a:spLocks noChangeShapeType="1"/>
          </p:cNvSpPr>
          <p:nvPr/>
        </p:nvSpPr>
        <p:spPr bwMode="auto">
          <a:xfrm>
            <a:off x="5364163" y="2781300"/>
            <a:ext cx="0" cy="5032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679945" name="Line 9"/>
          <p:cNvSpPr>
            <a:spLocks noChangeShapeType="1"/>
          </p:cNvSpPr>
          <p:nvPr/>
        </p:nvSpPr>
        <p:spPr bwMode="auto">
          <a:xfrm>
            <a:off x="6588125" y="2781300"/>
            <a:ext cx="0" cy="5032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679946" name="Line 10"/>
          <p:cNvSpPr>
            <a:spLocks noChangeShapeType="1"/>
          </p:cNvSpPr>
          <p:nvPr/>
        </p:nvSpPr>
        <p:spPr bwMode="auto">
          <a:xfrm>
            <a:off x="7380288" y="2781300"/>
            <a:ext cx="0" cy="5032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679947" name="Rectangle 11"/>
          <p:cNvSpPr>
            <a:spLocks noChangeArrowheads="1"/>
          </p:cNvSpPr>
          <p:nvPr/>
        </p:nvSpPr>
        <p:spPr bwMode="auto">
          <a:xfrm>
            <a:off x="0" y="1628775"/>
            <a:ext cx="2089150" cy="7921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nb-NO" sz="2000" b="1"/>
              <a:t>Alkoholproblem </a:t>
            </a:r>
          </a:p>
          <a:p>
            <a:pPr algn="ctr"/>
            <a:r>
              <a:rPr lang="nb-NO" sz="2000" b="1"/>
              <a:t>hjemme</a:t>
            </a:r>
          </a:p>
        </p:txBody>
      </p:sp>
      <p:sp>
        <p:nvSpPr>
          <p:cNvPr id="679948" name="Rectangle 12"/>
          <p:cNvSpPr>
            <a:spLocks noChangeArrowheads="1"/>
          </p:cNvSpPr>
          <p:nvPr/>
        </p:nvSpPr>
        <p:spPr bwMode="auto">
          <a:xfrm rot="18786581">
            <a:off x="1672431" y="3590132"/>
            <a:ext cx="1712913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nb-NO"/>
              <a:t>Kollega ser</a:t>
            </a:r>
          </a:p>
        </p:txBody>
      </p:sp>
      <p:sp>
        <p:nvSpPr>
          <p:cNvPr id="679949" name="Rectangle 13"/>
          <p:cNvSpPr>
            <a:spLocks noChangeArrowheads="1"/>
          </p:cNvSpPr>
          <p:nvPr/>
        </p:nvSpPr>
        <p:spPr bwMode="auto">
          <a:xfrm rot="-2885189">
            <a:off x="2665412" y="3584576"/>
            <a:ext cx="1800225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nb-NO"/>
              <a:t>Leder ser</a:t>
            </a:r>
          </a:p>
        </p:txBody>
      </p:sp>
      <p:sp>
        <p:nvSpPr>
          <p:cNvPr id="679950" name="Rectangle 14"/>
          <p:cNvSpPr>
            <a:spLocks noChangeArrowheads="1"/>
          </p:cNvSpPr>
          <p:nvPr/>
        </p:nvSpPr>
        <p:spPr bwMode="auto">
          <a:xfrm rot="-3147336">
            <a:off x="3365500" y="3856038"/>
            <a:ext cx="23749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nb-NO"/>
              <a:t>Kolleger opprørt over </a:t>
            </a:r>
          </a:p>
          <a:p>
            <a:pPr algn="ctr"/>
            <a:r>
              <a:rPr lang="nb-NO"/>
              <a:t>at ingenting gjøres</a:t>
            </a:r>
          </a:p>
        </p:txBody>
      </p:sp>
      <p:sp>
        <p:nvSpPr>
          <p:cNvPr id="679951" name="Rectangle 15"/>
          <p:cNvSpPr>
            <a:spLocks noChangeArrowheads="1"/>
          </p:cNvSpPr>
          <p:nvPr/>
        </p:nvSpPr>
        <p:spPr bwMode="auto">
          <a:xfrm rot="18358711">
            <a:off x="4291807" y="4069556"/>
            <a:ext cx="2844800" cy="8429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nb-NO"/>
              <a:t>Leder bestemmer seg </a:t>
            </a:r>
          </a:p>
          <a:p>
            <a:pPr algn="ctr"/>
            <a:r>
              <a:rPr lang="nb-NO"/>
              <a:t>for å gjøre noe  - -</a:t>
            </a:r>
          </a:p>
        </p:txBody>
      </p:sp>
      <p:sp>
        <p:nvSpPr>
          <p:cNvPr id="679952" name="Rectangle 16"/>
          <p:cNvSpPr>
            <a:spLocks noChangeArrowheads="1"/>
          </p:cNvSpPr>
          <p:nvPr/>
        </p:nvSpPr>
        <p:spPr bwMode="auto">
          <a:xfrm rot="-3347612">
            <a:off x="5968207" y="3975894"/>
            <a:ext cx="1655762" cy="7048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nb-NO" b="1"/>
              <a:t>Noe skjer  -  noe gjøres</a:t>
            </a:r>
          </a:p>
          <a:p>
            <a:pPr algn="ctr"/>
            <a:endParaRPr lang="nb-NO"/>
          </a:p>
        </p:txBody>
      </p:sp>
      <p:sp>
        <p:nvSpPr>
          <p:cNvPr id="679953" name="Line 17"/>
          <p:cNvSpPr>
            <a:spLocks noChangeShapeType="1"/>
          </p:cNvSpPr>
          <p:nvPr/>
        </p:nvSpPr>
        <p:spPr bwMode="auto">
          <a:xfrm>
            <a:off x="539750" y="3068638"/>
            <a:ext cx="8424863" cy="730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679954" name="Line 18"/>
          <p:cNvSpPr>
            <a:spLocks noChangeShapeType="1"/>
          </p:cNvSpPr>
          <p:nvPr/>
        </p:nvSpPr>
        <p:spPr bwMode="auto">
          <a:xfrm flipV="1">
            <a:off x="539750" y="2997200"/>
            <a:ext cx="8353425" cy="7143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679955" name="Line 19"/>
          <p:cNvSpPr>
            <a:spLocks noChangeShapeType="1"/>
          </p:cNvSpPr>
          <p:nvPr/>
        </p:nvSpPr>
        <p:spPr bwMode="auto">
          <a:xfrm flipV="1">
            <a:off x="4932363" y="2997200"/>
            <a:ext cx="4032250" cy="7143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679956" name="Line 20"/>
          <p:cNvSpPr>
            <a:spLocks noChangeShapeType="1"/>
          </p:cNvSpPr>
          <p:nvPr/>
        </p:nvSpPr>
        <p:spPr bwMode="auto">
          <a:xfrm>
            <a:off x="5508625" y="3068638"/>
            <a:ext cx="3455988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679957" name="Rectangle 21"/>
          <p:cNvSpPr>
            <a:spLocks noChangeArrowheads="1"/>
          </p:cNvSpPr>
          <p:nvPr/>
        </p:nvSpPr>
        <p:spPr bwMode="auto">
          <a:xfrm>
            <a:off x="468313" y="2420938"/>
            <a:ext cx="1223962" cy="482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nb-NO"/>
              <a:t>10 år</a:t>
            </a:r>
          </a:p>
        </p:txBody>
      </p:sp>
      <p:sp>
        <p:nvSpPr>
          <p:cNvPr id="679958" name="Rectangle 22"/>
          <p:cNvSpPr>
            <a:spLocks noChangeArrowheads="1"/>
          </p:cNvSpPr>
          <p:nvPr/>
        </p:nvSpPr>
        <p:spPr bwMode="auto">
          <a:xfrm>
            <a:off x="5435600" y="2420938"/>
            <a:ext cx="936625" cy="482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nb-NO"/>
              <a:t>2 år</a:t>
            </a:r>
          </a:p>
        </p:txBody>
      </p:sp>
      <p:sp>
        <p:nvSpPr>
          <p:cNvPr id="679959" name="Rectangle 23"/>
          <p:cNvSpPr>
            <a:spLocks noChangeArrowheads="1"/>
          </p:cNvSpPr>
          <p:nvPr/>
        </p:nvSpPr>
        <p:spPr bwMode="auto">
          <a:xfrm>
            <a:off x="4211638" y="2420938"/>
            <a:ext cx="936625" cy="482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nb-NO"/>
              <a:t>2 år</a:t>
            </a:r>
          </a:p>
        </p:txBody>
      </p:sp>
      <p:sp>
        <p:nvSpPr>
          <p:cNvPr id="679960" name="Rectangle 24"/>
          <p:cNvSpPr>
            <a:spLocks noChangeArrowheads="1"/>
          </p:cNvSpPr>
          <p:nvPr/>
        </p:nvSpPr>
        <p:spPr bwMode="auto">
          <a:xfrm>
            <a:off x="3132138" y="2420938"/>
            <a:ext cx="935037" cy="482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nb-NO"/>
              <a:t>2 år</a:t>
            </a:r>
          </a:p>
        </p:txBody>
      </p:sp>
      <p:sp>
        <p:nvSpPr>
          <p:cNvPr id="679961" name="Rectangle 25"/>
          <p:cNvSpPr>
            <a:spLocks noChangeArrowheads="1"/>
          </p:cNvSpPr>
          <p:nvPr/>
        </p:nvSpPr>
        <p:spPr bwMode="auto">
          <a:xfrm>
            <a:off x="1908175" y="2420938"/>
            <a:ext cx="1008063" cy="482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nb-NO"/>
              <a:t>2 år</a:t>
            </a:r>
          </a:p>
        </p:txBody>
      </p:sp>
      <p:sp>
        <p:nvSpPr>
          <p:cNvPr id="679962" name="Rectangle 26"/>
          <p:cNvSpPr>
            <a:spLocks noChangeArrowheads="1"/>
          </p:cNvSpPr>
          <p:nvPr/>
        </p:nvSpPr>
        <p:spPr bwMode="auto">
          <a:xfrm>
            <a:off x="6659563" y="2420938"/>
            <a:ext cx="647700" cy="482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nb-NO"/>
              <a:t>1 år</a:t>
            </a:r>
          </a:p>
        </p:txBody>
      </p:sp>
      <p:sp>
        <p:nvSpPr>
          <p:cNvPr id="679963" name="Rectangle 27"/>
          <p:cNvSpPr>
            <a:spLocks noChangeArrowheads="1"/>
          </p:cNvSpPr>
          <p:nvPr/>
        </p:nvSpPr>
        <p:spPr bwMode="auto">
          <a:xfrm>
            <a:off x="6804025" y="5805488"/>
            <a:ext cx="1871663" cy="431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nb-NO" sz="1400"/>
              <a:t>Ulric Hermansson</a:t>
            </a:r>
          </a:p>
        </p:txBody>
      </p:sp>
      <p:sp>
        <p:nvSpPr>
          <p:cNvPr id="679964" name="AutoShape 28"/>
          <p:cNvSpPr>
            <a:spLocks/>
          </p:cNvSpPr>
          <p:nvPr/>
        </p:nvSpPr>
        <p:spPr bwMode="auto">
          <a:xfrm rot="16200000">
            <a:off x="4283075" y="-531812"/>
            <a:ext cx="649287" cy="5545138"/>
          </a:xfrm>
          <a:prstGeom prst="rightBrace">
            <a:avLst>
              <a:gd name="adj1" fmla="val 71170"/>
              <a:gd name="adj2" fmla="val 50000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vert="eaVert" wrap="none" anchor="ctr"/>
          <a:lstStyle/>
          <a:p>
            <a:pPr algn="ctr"/>
            <a:endParaRPr lang="nb-NO">
              <a:solidFill>
                <a:srgbClr val="FC4E18"/>
              </a:solidFill>
            </a:endParaRPr>
          </a:p>
        </p:txBody>
      </p:sp>
      <p:sp>
        <p:nvSpPr>
          <p:cNvPr id="679965" name="Line 29"/>
          <p:cNvSpPr>
            <a:spLocks noChangeShapeType="1"/>
          </p:cNvSpPr>
          <p:nvPr/>
        </p:nvSpPr>
        <p:spPr bwMode="auto">
          <a:xfrm flipH="1">
            <a:off x="0" y="3068638"/>
            <a:ext cx="53975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679966" name="Line 30"/>
          <p:cNvSpPr>
            <a:spLocks noChangeShapeType="1"/>
          </p:cNvSpPr>
          <p:nvPr/>
        </p:nvSpPr>
        <p:spPr bwMode="auto">
          <a:xfrm>
            <a:off x="7812088" y="2852738"/>
            <a:ext cx="0" cy="4318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679967" name="Line 31"/>
          <p:cNvSpPr>
            <a:spLocks noChangeShapeType="1"/>
          </p:cNvSpPr>
          <p:nvPr/>
        </p:nvSpPr>
        <p:spPr bwMode="auto">
          <a:xfrm>
            <a:off x="8027988" y="2852738"/>
            <a:ext cx="0" cy="576262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679968" name="Line 32"/>
          <p:cNvSpPr>
            <a:spLocks noChangeShapeType="1"/>
          </p:cNvSpPr>
          <p:nvPr/>
        </p:nvSpPr>
        <p:spPr bwMode="auto">
          <a:xfrm>
            <a:off x="8243888" y="2852738"/>
            <a:ext cx="0" cy="4318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679969" name="Line 33"/>
          <p:cNvSpPr>
            <a:spLocks noChangeShapeType="1"/>
          </p:cNvSpPr>
          <p:nvPr/>
        </p:nvSpPr>
        <p:spPr bwMode="auto">
          <a:xfrm>
            <a:off x="8459788" y="2924175"/>
            <a:ext cx="0" cy="4318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679970" name="Line 34"/>
          <p:cNvSpPr>
            <a:spLocks noChangeShapeType="1"/>
          </p:cNvSpPr>
          <p:nvPr/>
        </p:nvSpPr>
        <p:spPr bwMode="auto">
          <a:xfrm>
            <a:off x="7596188" y="2924175"/>
            <a:ext cx="0" cy="4318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679971" name="Line 35"/>
          <p:cNvSpPr>
            <a:spLocks noChangeShapeType="1"/>
          </p:cNvSpPr>
          <p:nvPr/>
        </p:nvSpPr>
        <p:spPr bwMode="auto">
          <a:xfrm>
            <a:off x="8604250" y="2924175"/>
            <a:ext cx="0" cy="4318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679972" name="Line 36"/>
          <p:cNvSpPr>
            <a:spLocks noChangeShapeType="1"/>
          </p:cNvSpPr>
          <p:nvPr/>
        </p:nvSpPr>
        <p:spPr bwMode="auto">
          <a:xfrm>
            <a:off x="8748713" y="2852738"/>
            <a:ext cx="0" cy="4318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679973" name="Line 37"/>
          <p:cNvSpPr>
            <a:spLocks noChangeShapeType="1"/>
          </p:cNvSpPr>
          <p:nvPr/>
        </p:nvSpPr>
        <p:spPr bwMode="auto">
          <a:xfrm>
            <a:off x="8893175" y="2852738"/>
            <a:ext cx="0" cy="4318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679974" name="Text Box 38"/>
          <p:cNvSpPr txBox="1">
            <a:spLocks noChangeArrowheads="1"/>
          </p:cNvSpPr>
          <p:nvPr/>
        </p:nvSpPr>
        <p:spPr bwMode="auto">
          <a:xfrm rot="-2903392">
            <a:off x="716757" y="3828256"/>
            <a:ext cx="1739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/>
              <a:t>Synlig på jobb</a:t>
            </a:r>
          </a:p>
        </p:txBody>
      </p:sp>
      <p:sp>
        <p:nvSpPr>
          <p:cNvPr id="40" name="Rektangel 39"/>
          <p:cNvSpPr/>
          <p:nvPr/>
        </p:nvSpPr>
        <p:spPr>
          <a:xfrm>
            <a:off x="7580120" y="94004"/>
            <a:ext cx="1504059" cy="94540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8973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FF3C5-9F82-634B-9F7E-F57FE8FDEB65}" type="slidenum">
              <a:rPr lang="nb-NO" smtClean="0"/>
              <a:pPr/>
              <a:t>8</a:t>
            </a:fld>
            <a:endParaRPr lang="nb-NO" dirty="0"/>
          </a:p>
        </p:txBody>
      </p:sp>
      <p:pic>
        <p:nvPicPr>
          <p:cNvPr id="5" name="Picture 3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692406" y="407050"/>
            <a:ext cx="3707914" cy="1791323"/>
          </a:xfrm>
          <a:prstGeom prst="rect">
            <a:avLst/>
          </a:prstGeom>
        </p:spPr>
      </p:pic>
      <p:sp>
        <p:nvSpPr>
          <p:cNvPr id="6" name="TekstSylinder 5"/>
          <p:cNvSpPr txBox="1"/>
          <p:nvPr/>
        </p:nvSpPr>
        <p:spPr>
          <a:xfrm>
            <a:off x="1820252" y="2076628"/>
            <a:ext cx="5759867" cy="40534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endParaRPr lang="nb-NO" sz="800" b="1" dirty="0" smtClean="0">
              <a:latin typeface="Arial Narrow" pitchFamily="34" charset="0"/>
            </a:endParaRPr>
          </a:p>
          <a:p>
            <a:pPr>
              <a:lnSpc>
                <a:spcPct val="90000"/>
              </a:lnSpc>
            </a:pPr>
            <a:r>
              <a:rPr lang="nb-NO" b="1" dirty="0" smtClean="0">
                <a:latin typeface="Arial Narrow" pitchFamily="34" charset="0"/>
              </a:rPr>
              <a:t>	RUSMIDDELPOLICY </a:t>
            </a:r>
            <a:r>
              <a:rPr lang="nb-NO" b="1" dirty="0">
                <a:latin typeface="Arial Narrow" pitchFamily="34" charset="0"/>
              </a:rPr>
              <a:t>PÅ ARBEIDSPLASSEN</a:t>
            </a:r>
          </a:p>
          <a:p>
            <a:pPr algn="ctr">
              <a:lnSpc>
                <a:spcPct val="90000"/>
              </a:lnSpc>
            </a:pPr>
            <a:endParaRPr lang="nb-NO" sz="2000" dirty="0" smtClean="0"/>
          </a:p>
          <a:p>
            <a:pPr algn="ctr">
              <a:lnSpc>
                <a:spcPct val="90000"/>
              </a:lnSpc>
            </a:pPr>
            <a:endParaRPr lang="nb-NO" sz="2000" dirty="0"/>
          </a:p>
          <a:p>
            <a:pPr algn="ctr">
              <a:lnSpc>
                <a:spcPct val="90000"/>
              </a:lnSpc>
            </a:pPr>
            <a:r>
              <a:rPr lang="nb-NO" sz="2000" b="1" i="1" dirty="0">
                <a:solidFill>
                  <a:srgbClr val="F16F32"/>
                </a:solidFill>
              </a:rPr>
              <a:t>EN DEL AV HMS - ARBEIDET</a:t>
            </a:r>
          </a:p>
          <a:p>
            <a:pPr>
              <a:lnSpc>
                <a:spcPct val="90000"/>
              </a:lnSpc>
            </a:pPr>
            <a:endParaRPr lang="nb-NO" sz="2000" dirty="0" smtClean="0"/>
          </a:p>
          <a:p>
            <a:pPr>
              <a:lnSpc>
                <a:spcPct val="90000"/>
              </a:lnSpc>
            </a:pPr>
            <a:endParaRPr lang="nb-NO" sz="2000" dirty="0"/>
          </a:p>
          <a:p>
            <a:pPr>
              <a:lnSpc>
                <a:spcPct val="90000"/>
              </a:lnSpc>
              <a:buFontTx/>
              <a:buChar char="•"/>
            </a:pPr>
            <a:r>
              <a:rPr lang="nb-NO" sz="2800" dirty="0"/>
              <a:t>    </a:t>
            </a:r>
            <a:r>
              <a:rPr lang="nb-NO" sz="2800" dirty="0" smtClean="0"/>
              <a:t> </a:t>
            </a:r>
            <a:r>
              <a:rPr lang="nb-NO" sz="3200" dirty="0" smtClean="0"/>
              <a:t>Bedriftens </a:t>
            </a:r>
            <a:r>
              <a:rPr lang="nb-NO" sz="3200" dirty="0"/>
              <a:t>renommé 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nb-NO" sz="3200" dirty="0"/>
              <a:t>    Sikkerhet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nb-NO" sz="3200" dirty="0"/>
              <a:t>    Sykefravær 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nb-NO" sz="3200" dirty="0"/>
              <a:t>    Arbeidsmiljø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nb-NO" sz="3200" dirty="0"/>
              <a:t>    Ivaretakende personalpolitikk </a:t>
            </a:r>
          </a:p>
        </p:txBody>
      </p:sp>
      <p:sp>
        <p:nvSpPr>
          <p:cNvPr id="7" name="Rektangel 6"/>
          <p:cNvSpPr/>
          <p:nvPr/>
        </p:nvSpPr>
        <p:spPr>
          <a:xfrm>
            <a:off x="7580120" y="94004"/>
            <a:ext cx="1504059" cy="94540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325448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92739" y="107413"/>
            <a:ext cx="8856258" cy="1039327"/>
          </a:xfrm>
          <a:solidFill>
            <a:schemeClr val="bg1"/>
          </a:solidFill>
        </p:spPr>
        <p:txBody>
          <a:bodyPr/>
          <a:lstStyle/>
          <a:p>
            <a:r>
              <a:rPr lang="nb-NO" dirty="0" smtClean="0"/>
              <a:t>Rusmiddelpolicy i virksomheten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55135" y="2299874"/>
            <a:ext cx="8229600" cy="4115446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FF3C5-9F82-634B-9F7E-F57FE8FDEB65}" type="slidenum">
              <a:rPr lang="nb-NO" smtClean="0"/>
              <a:pPr/>
              <a:t>9</a:t>
            </a:fld>
            <a:endParaRPr lang="nb-NO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364886">
            <a:off x="834822" y="1490859"/>
            <a:ext cx="3583172" cy="4512452"/>
          </a:xfrm>
          <a:prstGeom prst="rect">
            <a:avLst/>
          </a:prstGeom>
          <a:solidFill>
            <a:srgbClr val="FFCC99">
              <a:alpha val="74902"/>
            </a:srgbClr>
          </a:solidFill>
          <a:ln w="9525">
            <a:solidFill>
              <a:schemeClr val="tx1"/>
            </a:solidFill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61786">
            <a:off x="5041752" y="1488398"/>
            <a:ext cx="3189716" cy="457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3977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kanmal2013pp">
  <a:themeElements>
    <a:clrScheme name="Akan farger">
      <a:dk1>
        <a:srgbClr val="3E3D40"/>
      </a:dk1>
      <a:lt1>
        <a:sysClr val="window" lastClr="FFFFFF"/>
      </a:lt1>
      <a:dk2>
        <a:srgbClr val="E4680B"/>
      </a:dk2>
      <a:lt2>
        <a:srgbClr val="DFD9D1"/>
      </a:lt2>
      <a:accent1>
        <a:srgbClr val="008DC9"/>
      </a:accent1>
      <a:accent2>
        <a:srgbClr val="C72717"/>
      </a:accent2>
      <a:accent3>
        <a:srgbClr val="859815"/>
      </a:accent3>
      <a:accent4>
        <a:srgbClr val="522B7B"/>
      </a:accent4>
      <a:accent5>
        <a:srgbClr val="B1C200"/>
      </a:accent5>
      <a:accent6>
        <a:srgbClr val="FABB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akanmal2013pp</Template>
  <TotalTime>1797</TotalTime>
  <Words>382</Words>
  <Application>Microsoft Office PowerPoint</Application>
  <PresentationFormat>On-screen Show (4:3)</PresentationFormat>
  <Paragraphs>102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akanmal2013pp</vt:lpstr>
      <vt:lpstr>Slide 1</vt:lpstr>
      <vt:lpstr>Slide 2</vt:lpstr>
      <vt:lpstr>St.m. nr.30 «Se meg» 5.4.3 Utdanning og arbeidsliv :</vt:lpstr>
      <vt:lpstr>Slide 4</vt:lpstr>
      <vt:lpstr>Passiv drikking i arbeidslivet:</vt:lpstr>
      <vt:lpstr>Akan kompetansesenter 2012:</vt:lpstr>
      <vt:lpstr>Alkoholproblem på arbeidsplassen</vt:lpstr>
      <vt:lpstr> </vt:lpstr>
      <vt:lpstr>Rusmiddelpolicy i virksomheten</vt:lpstr>
      <vt:lpstr>Akan arbeidet i virksomheten: </vt:lpstr>
      <vt:lpstr>Akan arbeidet i virksomheten Ressurspersoner:</vt:lpstr>
      <vt:lpstr>Mange pårørende til rusavhengige er også i arbeidslivet: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Hans Ole Berg</dc:creator>
  <cp:lastModifiedBy>Oslo universitetssykehus HF, Aker</cp:lastModifiedBy>
  <cp:revision>70</cp:revision>
  <cp:lastPrinted>2013-11-07T14:08:07Z</cp:lastPrinted>
  <dcterms:created xsi:type="dcterms:W3CDTF">2013-08-15T12:57:18Z</dcterms:created>
  <dcterms:modified xsi:type="dcterms:W3CDTF">2013-11-08T13:07:40Z</dcterms:modified>
</cp:coreProperties>
</file>