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8" r:id="rId2"/>
    <p:sldId id="261" r:id="rId3"/>
    <p:sldId id="285" r:id="rId4"/>
    <p:sldId id="269" r:id="rId5"/>
    <p:sldId id="267" r:id="rId6"/>
    <p:sldId id="270" r:id="rId7"/>
    <p:sldId id="273" r:id="rId8"/>
    <p:sldId id="279" r:id="rId9"/>
    <p:sldId id="277" r:id="rId10"/>
    <p:sldId id="278" r:id="rId11"/>
    <p:sldId id="266" r:id="rId12"/>
    <p:sldId id="280" r:id="rId13"/>
    <p:sldId id="281" r:id="rId14"/>
    <p:sldId id="287" r:id="rId15"/>
    <p:sldId id="286" r:id="rId16"/>
    <p:sldId id="282" r:id="rId17"/>
    <p:sldId id="284" r:id="rId18"/>
    <p:sldId id="288" r:id="rId19"/>
  </p:sldIdLst>
  <p:sldSz cx="9144000" cy="6858000" type="screen4x3"/>
  <p:notesSz cx="6858000" cy="91440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CB5FB4-A6FF-4271-801A-0D3719ED91E5}">
          <p14:sldIdLst>
            <p14:sldId id="258"/>
            <p14:sldId id="261"/>
            <p14:sldId id="285"/>
            <p14:sldId id="269"/>
            <p14:sldId id="267"/>
            <p14:sldId id="270"/>
            <p14:sldId id="273"/>
            <p14:sldId id="279"/>
            <p14:sldId id="277"/>
            <p14:sldId id="278"/>
            <p14:sldId id="266"/>
            <p14:sldId id="280"/>
            <p14:sldId id="281"/>
            <p14:sldId id="287"/>
            <p14:sldId id="286"/>
            <p14:sldId id="282"/>
            <p14:sldId id="284"/>
            <p14:sldId id="28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 Greta Bårdsen" initials="MG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1C2"/>
    <a:srgbClr val="193C8D"/>
    <a:srgbClr val="193C93"/>
    <a:srgbClr val="FFBD1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3018" autoAdjust="0"/>
  </p:normalViewPr>
  <p:slideViewPr>
    <p:cSldViewPr>
      <p:cViewPr>
        <p:scale>
          <a:sx n="100" d="100"/>
          <a:sy n="100" d="100"/>
        </p:scale>
        <p:origin x="-194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'Ark1'!$A$2:$A$3</c:f>
              <c:strCache>
                <c:ptCount val="2"/>
                <c:pt idx="0">
                  <c:v>Alkohol siste 12 måneder</c:v>
                </c:pt>
                <c:pt idx="1">
                  <c:v>Cannabis siste 12 måneder</c:v>
                </c:pt>
              </c:strCache>
            </c:strRef>
          </c:cat>
          <c:val>
            <c:numRef>
              <c:f>'Ark1'!$B$2:$B$3</c:f>
              <c:numCache>
                <c:formatCode>0.00%</c:formatCode>
                <c:ptCount val="2"/>
                <c:pt idx="0" formatCode="0%">
                  <c:v>0.88</c:v>
                </c:pt>
                <c:pt idx="1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>
              <a:latin typeface="Trebuchet MS" panose="020B0603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'Ark1'!$A$1:$A$6</c:f>
              <c:strCache>
                <c:ptCount val="6"/>
                <c:pt idx="0">
                  <c:v>Påtaleunnlatelse</c:v>
                </c:pt>
                <c:pt idx="1">
                  <c:v>Forelegg</c:v>
                </c:pt>
                <c:pt idx="2">
                  <c:v>Bot ved dom</c:v>
                </c:pt>
                <c:pt idx="3">
                  <c:v>Samfunnsstraff</c:v>
                </c:pt>
                <c:pt idx="4">
                  <c:v>Betinget fengsel</c:v>
                </c:pt>
                <c:pt idx="5">
                  <c:v>Ubetinget fengsel</c:v>
                </c:pt>
              </c:strCache>
            </c:strRef>
          </c:cat>
          <c:val>
            <c:numRef>
              <c:f>'Ark1'!$B$1:$B$6</c:f>
              <c:numCache>
                <c:formatCode>0.00%</c:formatCode>
                <c:ptCount val="6"/>
                <c:pt idx="0">
                  <c:v>3.5000000000000003E-2</c:v>
                </c:pt>
                <c:pt idx="1">
                  <c:v>0.68700000000000006</c:v>
                </c:pt>
                <c:pt idx="2">
                  <c:v>1.4999999999999999E-2</c:v>
                </c:pt>
                <c:pt idx="3">
                  <c:v>3.5999999999999997E-2</c:v>
                </c:pt>
                <c:pt idx="4">
                  <c:v>9.6000000000000002E-2</c:v>
                </c:pt>
                <c:pt idx="5">
                  <c:v>0.13100000000000001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34368"/>
        <c:axId val="45261568"/>
      </c:barChart>
      <c:catAx>
        <c:axId val="43834368"/>
        <c:scaling>
          <c:orientation val="minMax"/>
        </c:scaling>
        <c:delete val="0"/>
        <c:axPos val="b"/>
        <c:majorTickMark val="out"/>
        <c:minorTickMark val="none"/>
        <c:tickLblPos val="nextTo"/>
        <c:crossAx val="45261568"/>
        <c:crosses val="autoZero"/>
        <c:auto val="1"/>
        <c:lblAlgn val="ctr"/>
        <c:lblOffset val="100"/>
        <c:noMultiLvlLbl val="0"/>
      </c:catAx>
      <c:valAx>
        <c:axId val="452615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3834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A3518D-ECA6-4045-9F01-AC9AA80CA2CC}" type="datetimeFigureOut">
              <a:rPr lang="nb-NO"/>
              <a:pPr>
                <a:defRPr/>
              </a:pPr>
              <a:t>13.11.2014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5CD118-CD61-495B-A821-19D4B83FFE1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585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CD118-CD61-495B-A821-19D4B83FFE19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03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CD118-CD61-495B-A821-19D4B83FFE19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91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Hvor mange i </a:t>
            </a:r>
            <a:r>
              <a:rPr lang="nb-NO" dirty="0" err="1" smtClean="0"/>
              <a:t>norge</a:t>
            </a:r>
            <a:r>
              <a:rPr lang="nb-NO" dirty="0" smtClean="0"/>
              <a:t> bruker alkohol versus</a:t>
            </a:r>
            <a:r>
              <a:rPr lang="nb-NO" baseline="0" dirty="0" smtClean="0"/>
              <a:t> cannabis?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CD118-CD61-495B-A821-19D4B83FFE19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553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 som bruker cannabis</a:t>
            </a:r>
            <a:r>
              <a:rPr lang="nb-NO" baseline="0" dirty="0" smtClean="0"/>
              <a:t> drikker mer enn andre.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CD118-CD61-495B-A821-19D4B83FFE19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046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Kilde: Hauge (2013)</a:t>
            </a:r>
          </a:p>
          <a:p>
            <a:endParaRPr lang="nb-NO" dirty="0" smtClean="0"/>
          </a:p>
          <a:p>
            <a:r>
              <a:rPr lang="nb-NO" dirty="0" smtClean="0"/>
              <a:t>Obs! den 13%en gjelder da altså</a:t>
            </a:r>
            <a:r>
              <a:rPr lang="nb-NO" baseline="0" dirty="0" smtClean="0"/>
              <a:t> kun ubetinget fengsel.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CD118-CD61-495B-A821-19D4B83FFE19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10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Norsk ungdom drikker langt mer enn verdensgjennomsnittet per drikkesituasjon, men er ligger under verdensgjennomsnittet når det gjelder antall som har prøvd cannabis og andre narkotiske stoffer </a:t>
            </a:r>
            <a:r>
              <a:rPr lang="nb-NO" dirty="0" smtClean="0"/>
              <a:t>(ESPAD 2011) 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Mens nær 90 prosent av den</a:t>
            </a:r>
            <a:r>
              <a:rPr lang="nb-NO" baseline="0" dirty="0" smtClean="0"/>
              <a:t> voksne befolkningen drikker alkohol …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CD118-CD61-495B-A821-19D4B83FFE19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97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Brukt cannabis siste 30 dager.</a:t>
            </a:r>
            <a:r>
              <a:rPr lang="nb-NO" baseline="0" dirty="0" smtClean="0"/>
              <a:t> ESPAD (2011) Ungdom.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CD118-CD61-495B-A821-19D4B83FFE19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13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ESPAD 2011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CD118-CD61-495B-A821-19D4B83FFE19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6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0"/>
            <a:ext cx="9144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942975"/>
            <a:ext cx="337185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105400"/>
            <a:ext cx="7924800" cy="1371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193C93"/>
                </a:solidFill>
              </a:defRPr>
            </a:lvl1pPr>
          </a:lstStyle>
          <a:p>
            <a:pPr lvl="0"/>
            <a:r>
              <a:rPr lang="nn-NO" altLang="nb-NO" noProof="0" dirty="0" err="1" smtClean="0"/>
              <a:t>Click</a:t>
            </a:r>
            <a:r>
              <a:rPr lang="nn-NO" altLang="nb-NO" noProof="0" dirty="0" smtClean="0"/>
              <a:t> to </a:t>
            </a:r>
            <a:r>
              <a:rPr lang="nn-NO" altLang="nb-NO" noProof="0" dirty="0" err="1" smtClean="0"/>
              <a:t>edit</a:t>
            </a:r>
            <a:r>
              <a:rPr lang="nn-NO" altLang="nb-NO" noProof="0" dirty="0" smtClean="0"/>
              <a:t> Master </a:t>
            </a:r>
            <a:r>
              <a:rPr lang="nn-NO" altLang="nb-NO" noProof="0" dirty="0" err="1" smtClean="0"/>
              <a:t>subtitle</a:t>
            </a:r>
            <a:r>
              <a:rPr lang="nn-NO" altLang="nb-NO" noProof="0" dirty="0" smtClean="0"/>
              <a:t>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3886200"/>
            <a:ext cx="7924800" cy="1143000"/>
          </a:xfrm>
        </p:spPr>
        <p:txBody>
          <a:bodyPr/>
          <a:lstStyle>
            <a:lvl1pPr algn="ctr">
              <a:defRPr sz="3200">
                <a:solidFill>
                  <a:srgbClr val="193C93"/>
                </a:solidFill>
              </a:defRPr>
            </a:lvl1pPr>
          </a:lstStyle>
          <a:p>
            <a:pPr lvl="0"/>
            <a:r>
              <a:rPr lang="nn-NO" altLang="nb-NO" noProof="0" dirty="0" err="1" smtClean="0"/>
              <a:t>Click</a:t>
            </a:r>
            <a:r>
              <a:rPr lang="nn-NO" altLang="nb-NO" noProof="0" dirty="0" smtClean="0"/>
              <a:t> to </a:t>
            </a:r>
            <a:r>
              <a:rPr lang="nn-NO" altLang="nb-NO" noProof="0" dirty="0" err="1" smtClean="0"/>
              <a:t>edit</a:t>
            </a:r>
            <a:r>
              <a:rPr lang="nn-NO" altLang="nb-NO" noProof="0" dirty="0" smtClean="0"/>
              <a:t> Master 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553200"/>
            <a:ext cx="1905000" cy="30480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951C50EA-FF90-4456-AE5C-5549F846922A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08800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11560" y="1752600"/>
            <a:ext cx="7772400" cy="4267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B619-6EEA-41A2-AB43-B8FE1171DAF8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95068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53200" y="228600"/>
            <a:ext cx="1981200" cy="57912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91200" cy="5791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5D33-5D9E-44EA-B6ED-5CE914A27B2F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74873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C93"/>
                </a:solidFill>
              </a:defRPr>
            </a:lvl1pPr>
            <a:lvl2pPr>
              <a:defRPr>
                <a:solidFill>
                  <a:srgbClr val="193C93"/>
                </a:solidFill>
              </a:defRPr>
            </a:lvl2pPr>
            <a:lvl3pPr>
              <a:defRPr>
                <a:solidFill>
                  <a:srgbClr val="193C93"/>
                </a:solidFill>
              </a:defRPr>
            </a:lvl3pPr>
            <a:lvl4pPr>
              <a:defRPr>
                <a:solidFill>
                  <a:srgbClr val="193C93"/>
                </a:solidFill>
              </a:defRPr>
            </a:lvl4pPr>
            <a:lvl5pPr>
              <a:defRPr>
                <a:solidFill>
                  <a:srgbClr val="193C93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C008D-2F08-4051-A49A-0FEA85298E30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35251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E5B2-2322-47CF-93FD-89C704013735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1903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0F0D-D16C-4909-9AAB-697B55299FB5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02750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86228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86228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E8FD-8CB5-431B-896B-CF9D20A07310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03047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FB65-9567-43EA-966E-28852B8CCD79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54277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A987-C1A0-4CED-9FCF-89B33F2FD259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74486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EA52-5E10-46FA-B79C-AB7CAB2F9166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25683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E495-FD98-44D9-919B-8B42ED4AAE4D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73071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5876925"/>
            <a:ext cx="11572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dirty="0" err="1" smtClean="0"/>
              <a:t>Click</a:t>
            </a:r>
            <a:r>
              <a:rPr lang="nn-NO" altLang="nb-NO" dirty="0" smtClean="0"/>
              <a:t> to </a:t>
            </a:r>
            <a:r>
              <a:rPr lang="nn-NO" altLang="nb-NO" dirty="0" err="1" smtClean="0"/>
              <a:t>edit</a:t>
            </a:r>
            <a:r>
              <a:rPr lang="nn-NO" altLang="nb-NO" dirty="0" smtClean="0"/>
              <a:t>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dirty="0" err="1" smtClean="0"/>
              <a:t>Click</a:t>
            </a:r>
            <a:r>
              <a:rPr lang="nn-NO" altLang="nb-NO" dirty="0" smtClean="0"/>
              <a:t> to </a:t>
            </a:r>
            <a:r>
              <a:rPr lang="nn-NO" altLang="nb-NO" dirty="0" err="1" smtClean="0"/>
              <a:t>edit</a:t>
            </a:r>
            <a:r>
              <a:rPr lang="nn-NO" altLang="nb-NO" dirty="0" smtClean="0"/>
              <a:t> Master </a:t>
            </a:r>
            <a:r>
              <a:rPr lang="nn-NO" altLang="nb-NO" dirty="0" err="1" smtClean="0"/>
              <a:t>text</a:t>
            </a:r>
            <a:r>
              <a:rPr lang="nn-NO" altLang="nb-NO" dirty="0" smtClean="0"/>
              <a:t> </a:t>
            </a:r>
            <a:r>
              <a:rPr lang="nn-NO" altLang="nb-NO" dirty="0" err="1" smtClean="0"/>
              <a:t>styles</a:t>
            </a:r>
            <a:endParaRPr lang="nn-NO" altLang="nb-NO" dirty="0" smtClean="0"/>
          </a:p>
          <a:p>
            <a:pPr lvl="1"/>
            <a:r>
              <a:rPr lang="nn-NO" altLang="nb-NO" dirty="0" smtClean="0"/>
              <a:t>Second </a:t>
            </a:r>
            <a:r>
              <a:rPr lang="nn-NO" altLang="nb-NO" dirty="0" err="1" smtClean="0"/>
              <a:t>level</a:t>
            </a:r>
            <a:endParaRPr lang="nn-NO" altLang="nb-NO" dirty="0" smtClean="0"/>
          </a:p>
          <a:p>
            <a:pPr lvl="2"/>
            <a:r>
              <a:rPr lang="nn-NO" altLang="nb-NO" dirty="0" smtClean="0"/>
              <a:t>Third </a:t>
            </a:r>
            <a:r>
              <a:rPr lang="nn-NO" altLang="nb-NO" dirty="0" err="1" smtClean="0"/>
              <a:t>level</a:t>
            </a:r>
            <a:endParaRPr lang="nn-NO" altLang="nb-NO" dirty="0" smtClean="0"/>
          </a:p>
          <a:p>
            <a:pPr lvl="3"/>
            <a:r>
              <a:rPr lang="nn-NO" altLang="nb-NO" dirty="0" err="1" smtClean="0"/>
              <a:t>Fourth</a:t>
            </a:r>
            <a:r>
              <a:rPr lang="nn-NO" altLang="nb-NO" dirty="0" smtClean="0"/>
              <a:t> </a:t>
            </a:r>
            <a:r>
              <a:rPr lang="nn-NO" altLang="nb-NO" dirty="0" err="1" smtClean="0"/>
              <a:t>level</a:t>
            </a:r>
            <a:endParaRPr lang="nn-NO" altLang="nb-NO" dirty="0" smtClean="0"/>
          </a:p>
          <a:p>
            <a:pPr lvl="4"/>
            <a:r>
              <a:rPr lang="nn-NO" altLang="nb-NO" dirty="0" smtClean="0"/>
              <a:t>Fifth </a:t>
            </a:r>
            <a:r>
              <a:rPr lang="nn-NO" altLang="nb-NO" dirty="0" err="1" smtClean="0"/>
              <a:t>level</a:t>
            </a:r>
            <a:endParaRPr lang="nn-NO" altLang="nb-NO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n-NO" altLang="nb-NO"/>
              <a:t>Dato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nn-NO" alt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2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99720FF4-E02F-4E9D-84A0-CDF46E44DE40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3C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193C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93C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193C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93C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93C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411C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411C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411C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411C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933056"/>
            <a:ext cx="7924800" cy="2160240"/>
          </a:xfrm>
        </p:spPr>
        <p:txBody>
          <a:bodyPr/>
          <a:lstStyle/>
          <a:p>
            <a:pPr eaLnBrk="1" hangingPunct="1"/>
            <a:r>
              <a:rPr lang="nb-NO" sz="3600" dirty="0" smtClean="0">
                <a:solidFill>
                  <a:srgbClr val="193C8D"/>
                </a:solidFill>
              </a:rPr>
              <a:t>Trenger vi å forbedre den norske narkotikapolitikken – og hvilken vei bør vi gå?</a:t>
            </a:r>
            <a:r>
              <a:rPr lang="nb-NO" sz="4800" dirty="0" smtClean="0">
                <a:solidFill>
                  <a:srgbClr val="193C8D"/>
                </a:solidFill>
              </a:rPr>
              <a:t/>
            </a:r>
            <a:br>
              <a:rPr lang="nb-NO" sz="4800" dirty="0" smtClean="0">
                <a:solidFill>
                  <a:srgbClr val="193C8D"/>
                </a:solidFill>
              </a:rPr>
            </a:br>
            <a:endParaRPr lang="nn-NO" altLang="nb-NO" sz="24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805264"/>
            <a:ext cx="7924800" cy="1052736"/>
          </a:xfrm>
        </p:spPr>
        <p:txBody>
          <a:bodyPr/>
          <a:lstStyle/>
          <a:p>
            <a:pPr eaLnBrk="1" hangingPunct="1"/>
            <a:endParaRPr lang="nn-NO" altLang="nb-NO" sz="1800" b="0" dirty="0" smtClean="0"/>
          </a:p>
          <a:p>
            <a:pPr eaLnBrk="1" hangingPunct="1"/>
            <a:r>
              <a:rPr lang="nn-NO" altLang="nb-NO" sz="1800" b="0" dirty="0" smtClean="0"/>
              <a:t>FMR Fagdag 14. november 2014</a:t>
            </a:r>
            <a:endParaRPr lang="nn-NO" altLang="nb-NO" sz="1400" b="0" dirty="0"/>
          </a:p>
          <a:p>
            <a:pPr eaLnBrk="1" hangingPunct="1"/>
            <a:r>
              <a:rPr lang="nn-NO" altLang="nb-NO" sz="1800" b="0" dirty="0" smtClean="0"/>
              <a:t>Mina Gerhardsen, generalsekretær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369681" cy="2374776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8" y="3212976"/>
            <a:ext cx="5118921" cy="349846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9565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5716" y="323196"/>
            <a:ext cx="5112568" cy="621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98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84176"/>
          </a:xfrm>
        </p:spPr>
        <p:txBody>
          <a:bodyPr/>
          <a:lstStyle/>
          <a:p>
            <a:pPr algn="ctr"/>
            <a:r>
              <a:rPr lang="nb-NO" sz="3600" dirty="0" smtClean="0"/>
              <a:t>Brukt cannabis siste 30 dager</a:t>
            </a:r>
            <a:endParaRPr lang="nb-NO" sz="3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57" y="1340768"/>
            <a:ext cx="5291616" cy="5516108"/>
          </a:xfrm>
        </p:spPr>
      </p:pic>
    </p:spTree>
    <p:extLst>
      <p:ext uri="{BB962C8B-B14F-4D97-AF65-F5344CB8AC3E}">
        <p14:creationId xmlns:p14="http://schemas.microsoft.com/office/powerpoint/2010/main" val="405585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256184"/>
          </a:xfrm>
        </p:spPr>
        <p:txBody>
          <a:bodyPr/>
          <a:lstStyle/>
          <a:p>
            <a:pPr algn="ctr"/>
            <a:r>
              <a:rPr lang="nb-NO" dirty="0" smtClean="0"/>
              <a:t>Brukt andre illegale stoffer enn cannabis siste 30 dager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62690"/>
            <a:ext cx="5328591" cy="5344310"/>
          </a:xfrm>
        </p:spPr>
      </p:pic>
    </p:spTree>
    <p:extLst>
      <p:ext uri="{BB962C8B-B14F-4D97-AF65-F5344CB8AC3E}">
        <p14:creationId xmlns:p14="http://schemas.microsoft.com/office/powerpoint/2010/main" val="14607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76338"/>
            <a:ext cx="41148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350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catola\Actis\Felles\Fagarkiv\Informasjonsavdelingen\Actis Bildearkiv\Illustrasjonsbilder\Narkotika\Cannabis - edibles\Almond_Cookies_Prom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52" y="3744995"/>
            <a:ext cx="2718048" cy="218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catola\Actis\Felles\Fagarkiv\Informasjonsavdelingen\Actis Bildearkiv\Illustrasjonsbilder\Narkotika\Cannabis - edibles\auntiedolorescaramelcor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7553"/>
            <a:ext cx="5487144" cy="16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catola\Actis\Felles\Fagarkiv\Informasjonsavdelingen\Actis Bildearkiv\Illustrasjonsbilder\Narkotika\Cannabis - edibles\BhangWebMain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32522"/>
            <a:ext cx="4572000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scatola\Actis\Felles\Fagarkiv\Informasjonsavdelingen\Actis Bildearkiv\Illustrasjonsbilder\Narkotika\Cannabis - edibles\ButterPromo_2Package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2" y="2259261"/>
            <a:ext cx="2425452" cy="169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scatola\Actis\Felles\Fagarkiv\Informasjonsavdelingen\Actis Bildearkiv\Illustrasjonsbilder\Narkotika\Cannabis - edibles\Cannabisv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8" y="410947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scatola\Actis\Felles\Fagarkiv\Informasjonsavdelingen\Actis Bildearkiv\Illustrasjonsbilder\Narkotika\Cannabis - edibles\CBD_Gummies_Promo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53832"/>
            <a:ext cx="3089920" cy="213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scatola\Actis\Felles\Fagarkiv\Informasjonsavdelingen\Actis Bildearkiv\Illustrasjonsbilder\Narkotika\Cannabis - edibles\Hot__Spicy_Mixed_Nuts_Prom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72" y="257857"/>
            <a:ext cx="2945904" cy="20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4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600" dirty="0" smtClean="0"/>
              <a:t>Hva må til?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800" b="0" dirty="0" smtClean="0"/>
              <a:t>Økt kunnskap</a:t>
            </a:r>
            <a:endParaRPr lang="nb-NO" sz="2800" b="0" dirty="0"/>
          </a:p>
          <a:p>
            <a:pPr marL="457200" indent="-457200">
              <a:buFont typeface="+mj-lt"/>
              <a:buAutoNum type="arabicPeriod"/>
            </a:pPr>
            <a:endParaRPr lang="nb-NO" sz="2800" b="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2800" b="0" dirty="0" smtClean="0"/>
              <a:t>Forebygging</a:t>
            </a:r>
          </a:p>
          <a:p>
            <a:pPr marL="400050" lvl="1" indent="0">
              <a:buNone/>
            </a:pPr>
            <a:endParaRPr lang="nb-NO" sz="2800" dirty="0"/>
          </a:p>
          <a:p>
            <a:pPr marL="457200" indent="-457200">
              <a:buFont typeface="+mj-lt"/>
              <a:buAutoNum type="arabicPeriod"/>
            </a:pPr>
            <a:r>
              <a:rPr lang="nb-NO" sz="2800" b="0" dirty="0" smtClean="0"/>
              <a:t>Mer bruk av alternative reaksjoner</a:t>
            </a:r>
            <a:endParaRPr lang="nb-NO" sz="2800" b="0" dirty="0"/>
          </a:p>
        </p:txBody>
      </p:sp>
    </p:spTree>
    <p:extLst>
      <p:ext uri="{BB962C8B-B14F-4D97-AF65-F5344CB8AC3E}">
        <p14:creationId xmlns:p14="http://schemas.microsoft.com/office/powerpoint/2010/main" val="19162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600" dirty="0" smtClean="0"/>
              <a:t>Økt kunnskap, mindre bruk</a:t>
            </a:r>
            <a:endParaRPr lang="nb-NO" sz="3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4254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13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600" dirty="0" smtClean="0"/>
              <a:t>Hva må til?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800" b="0" dirty="0" smtClean="0"/>
              <a:t>Økt kunnskap</a:t>
            </a:r>
            <a:endParaRPr lang="nb-NO" sz="2800" b="0" dirty="0"/>
          </a:p>
          <a:p>
            <a:pPr marL="457200" indent="-457200">
              <a:buFont typeface="+mj-lt"/>
              <a:buAutoNum type="arabicPeriod"/>
            </a:pPr>
            <a:endParaRPr lang="nb-NO" sz="2800" b="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2800" b="0" dirty="0" smtClean="0"/>
              <a:t>Forebygging</a:t>
            </a:r>
          </a:p>
          <a:p>
            <a:pPr marL="400050" lvl="1" indent="0">
              <a:buNone/>
            </a:pPr>
            <a:endParaRPr lang="nb-NO" sz="2800" dirty="0"/>
          </a:p>
          <a:p>
            <a:pPr marL="457200" indent="-457200">
              <a:buFont typeface="+mj-lt"/>
              <a:buAutoNum type="arabicPeriod"/>
            </a:pPr>
            <a:r>
              <a:rPr lang="nb-NO" sz="2800" b="0" dirty="0" smtClean="0"/>
              <a:t>Mer bruk av alternative reaksjoner</a:t>
            </a:r>
            <a:endParaRPr lang="nb-NO" sz="2800" b="0" dirty="0"/>
          </a:p>
        </p:txBody>
      </p:sp>
    </p:spTree>
    <p:extLst>
      <p:ext uri="{BB962C8B-B14F-4D97-AF65-F5344CB8AC3E}">
        <p14:creationId xmlns:p14="http://schemas.microsoft.com/office/powerpoint/2010/main" val="32693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0" y="1412776"/>
            <a:ext cx="7772400" cy="4607024"/>
          </a:xfrm>
        </p:spPr>
        <p:txBody>
          <a:bodyPr/>
          <a:lstStyle/>
          <a:p>
            <a:pPr marL="0" indent="0" algn="ctr">
              <a:buNone/>
            </a:pPr>
            <a:endParaRPr lang="en-US" sz="2800" b="0" i="1" dirty="0" smtClean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US" sz="2800" b="0" i="1" dirty="0" smtClean="0">
                <a:latin typeface="Trebuchet MS" panose="020B0603020202020204" pitchFamily="34" charset="0"/>
              </a:rPr>
              <a:t>Any </a:t>
            </a:r>
            <a:r>
              <a:rPr lang="en-US" sz="2800" b="0" i="1" dirty="0">
                <a:latin typeface="Trebuchet MS" panose="020B0603020202020204" pitchFamily="34" charset="0"/>
              </a:rPr>
              <a:t>discussion on the issue should be guided by science and evidence, not ideology and wishful thinking. The Obama Administration continues to oppose legalization of marijuana and other illegal drugs </a:t>
            </a:r>
            <a:r>
              <a:rPr lang="nb-NO" sz="2800" b="0" i="1" dirty="0" smtClean="0">
                <a:latin typeface="Trebuchet MS" panose="020B0603020202020204" pitchFamily="34" charset="0"/>
              </a:rPr>
              <a:t>[…]</a:t>
            </a:r>
            <a:endParaRPr lang="nb-NO" sz="2800" b="0" i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43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648370" cy="6309319"/>
          </a:xfrm>
        </p:spPr>
      </p:pic>
    </p:spTree>
    <p:extLst>
      <p:ext uri="{BB962C8B-B14F-4D97-AF65-F5344CB8AC3E}">
        <p14:creationId xmlns:p14="http://schemas.microsoft.com/office/powerpoint/2010/main" val="56566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266523"/>
              </p:ext>
            </p:extLst>
          </p:nvPr>
        </p:nvGraphicFramePr>
        <p:xfrm>
          <a:off x="899592" y="90872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589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51666"/>
            <a:ext cx="7772400" cy="6782720"/>
          </a:xfrm>
        </p:spPr>
      </p:pic>
    </p:spTree>
    <p:extLst>
      <p:ext uri="{BB962C8B-B14F-4D97-AF65-F5344CB8AC3E}">
        <p14:creationId xmlns:p14="http://schemas.microsoft.com/office/powerpoint/2010/main" val="108484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600" dirty="0" smtClean="0"/>
              <a:t>Mengden alkohol øker med mengden cannabis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0" y="1916832"/>
            <a:ext cx="7772400" cy="4102968"/>
          </a:xfrm>
        </p:spPr>
        <p:txBody>
          <a:bodyPr/>
          <a:lstStyle/>
          <a:p>
            <a:pPr lvl="0"/>
            <a:r>
              <a:rPr lang="nb-NO" sz="2400" b="0" dirty="0"/>
              <a:t>Alkoholmengde i snitt for de som ikke har brukt cannabis: </a:t>
            </a:r>
            <a:r>
              <a:rPr lang="nb-NO" sz="2400" dirty="0"/>
              <a:t>3 </a:t>
            </a:r>
            <a:r>
              <a:rPr lang="nb-NO" sz="2400" dirty="0" smtClean="0"/>
              <a:t>liter</a:t>
            </a:r>
          </a:p>
          <a:p>
            <a:pPr lvl="0"/>
            <a:endParaRPr lang="nb-NO" sz="2400" b="0" dirty="0"/>
          </a:p>
          <a:p>
            <a:pPr lvl="0"/>
            <a:r>
              <a:rPr lang="nb-NO" sz="2400" b="0" dirty="0"/>
              <a:t>Alkoholmengde i snitt for de som har prøvd cannabis: </a:t>
            </a:r>
            <a:r>
              <a:rPr lang="nb-NO" sz="2400" dirty="0"/>
              <a:t>5 liter</a:t>
            </a:r>
          </a:p>
          <a:p>
            <a:pPr lvl="0"/>
            <a:endParaRPr lang="nb-NO" sz="2400" b="0" dirty="0" smtClean="0"/>
          </a:p>
          <a:p>
            <a:pPr lvl="0"/>
            <a:r>
              <a:rPr lang="nb-NO" sz="2400" b="0" dirty="0" smtClean="0"/>
              <a:t>Alkoholmengde </a:t>
            </a:r>
            <a:r>
              <a:rPr lang="nb-NO" sz="2400" b="0" dirty="0"/>
              <a:t>i snitt for de som har prøvd cannabis mer enn tjue ganger: </a:t>
            </a:r>
            <a:r>
              <a:rPr lang="nb-NO" sz="2400" dirty="0"/>
              <a:t>13 liter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107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Fordeling, straffereaksjoner på alle typer narkotikaforbrytelser i 2010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762000" y="1752600"/>
          <a:ext cx="7772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89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600" dirty="0" smtClean="0"/>
              <a:t>Hensikten med forbudet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Begrenser tilgang</a:t>
            </a:r>
          </a:p>
          <a:p>
            <a:pPr lvl="1"/>
            <a:r>
              <a:rPr lang="nb-NO" dirty="0" smtClean="0"/>
              <a:t>Dette er en av de viktigste faktorene for bruk av rusmidler</a:t>
            </a:r>
          </a:p>
          <a:p>
            <a:pPr lvl="1"/>
            <a:r>
              <a:rPr lang="nb-NO" dirty="0" smtClean="0"/>
              <a:t>Vi vet at dette virkemiddelet fungerer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Begrenser sosial aksept</a:t>
            </a:r>
          </a:p>
          <a:p>
            <a:pPr lvl="1"/>
            <a:r>
              <a:rPr lang="nb-NO" dirty="0" smtClean="0"/>
              <a:t>Forbudet påvirker holdninger</a:t>
            </a:r>
          </a:p>
          <a:p>
            <a:pPr lvl="1"/>
            <a:r>
              <a:rPr lang="nb-NO" dirty="0" smtClean="0"/>
              <a:t>Familie og venners holdninger påvirker bruk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Gir et mandat for å reagere og iverksette tiltak</a:t>
            </a:r>
          </a:p>
          <a:p>
            <a:pPr lvl="1"/>
            <a:r>
              <a:rPr lang="nb-NO" dirty="0" smtClean="0"/>
              <a:t>Tidlig intervensjon er viktig</a:t>
            </a:r>
          </a:p>
        </p:txBody>
      </p:sp>
    </p:spTree>
    <p:extLst>
      <p:ext uri="{BB962C8B-B14F-4D97-AF65-F5344CB8AC3E}">
        <p14:creationId xmlns:p14="http://schemas.microsoft.com/office/powerpoint/2010/main" val="208397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14" y="332656"/>
            <a:ext cx="6815173" cy="5687144"/>
          </a:xfrm>
        </p:spPr>
      </p:pic>
    </p:spTree>
    <p:extLst>
      <p:ext uri="{BB962C8B-B14F-4D97-AF65-F5344CB8AC3E}">
        <p14:creationId xmlns:p14="http://schemas.microsoft.com/office/powerpoint/2010/main" val="9263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</TotalTime>
  <Words>303</Words>
  <Application>Microsoft Office PowerPoint</Application>
  <PresentationFormat>Skjermfremvisning (4:3)</PresentationFormat>
  <Paragraphs>58</Paragraphs>
  <Slides>18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Blank</vt:lpstr>
      <vt:lpstr>Trenger vi å forbedre den norske narkotikapolitikken – og hvilken vei bør vi gå? </vt:lpstr>
      <vt:lpstr>PowerPoint-presentasjon</vt:lpstr>
      <vt:lpstr>PowerPoint-presentasjon</vt:lpstr>
      <vt:lpstr>PowerPoint-presentasjon</vt:lpstr>
      <vt:lpstr>PowerPoint-presentasjon</vt:lpstr>
      <vt:lpstr>Mengden alkohol øker med mengden cannabis</vt:lpstr>
      <vt:lpstr>Fordeling, straffereaksjoner på alle typer narkotikaforbrytelser i 2010</vt:lpstr>
      <vt:lpstr>Hensikten med forbudet</vt:lpstr>
      <vt:lpstr>PowerPoint-presentasjon</vt:lpstr>
      <vt:lpstr>PowerPoint-presentasjon</vt:lpstr>
      <vt:lpstr>PowerPoint-presentasjon</vt:lpstr>
      <vt:lpstr>Brukt cannabis siste 30 dager</vt:lpstr>
      <vt:lpstr>Brukt andre illegale stoffer enn cannabis siste 30 dager</vt:lpstr>
      <vt:lpstr>PowerPoint-presentasjon</vt:lpstr>
      <vt:lpstr>PowerPoint-presentasjon</vt:lpstr>
      <vt:lpstr>Hva må til?</vt:lpstr>
      <vt:lpstr>Økt kunnskap, mindre bruk</vt:lpstr>
      <vt:lpstr>Hva må til?</vt:lpstr>
    </vt:vector>
  </TitlesOfParts>
  <Company>sydvest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</dc:creator>
  <cp:lastModifiedBy>Mina Gerhardsen</cp:lastModifiedBy>
  <cp:revision>183</cp:revision>
  <cp:lastPrinted>2003-01-20T09:45:44Z</cp:lastPrinted>
  <dcterms:created xsi:type="dcterms:W3CDTF">2003-01-17T16:30:27Z</dcterms:created>
  <dcterms:modified xsi:type="dcterms:W3CDTF">2014-11-13T15:29:54Z</dcterms:modified>
</cp:coreProperties>
</file>