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</p:sldIdLst>
  <p:sldSz cx="9144000" cy="6858000" type="screen4x3"/>
  <p:notesSz cx="6723063" cy="9853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41" autoAdjust="0"/>
    <p:restoredTop sz="81594" autoAdjust="0"/>
  </p:normalViewPr>
  <p:slideViewPr>
    <p:cSldViewPr>
      <p:cViewPr>
        <p:scale>
          <a:sx n="91" d="100"/>
          <a:sy n="91" d="100"/>
        </p:scale>
        <p:origin x="-2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07F30-1722-494C-89B3-76C463AA8D20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9057B13-40E5-4A85-903C-85869EED10AE}">
      <dgm:prSet phldrT="[Text]"/>
      <dgm:spPr/>
      <dgm:t>
        <a:bodyPr/>
        <a:lstStyle/>
        <a:p>
          <a:r>
            <a:rPr lang="nb-NO" dirty="0" smtClean="0"/>
            <a:t>Medisinske konsekvenser av cannabisbruk</a:t>
          </a:r>
          <a:endParaRPr lang="nb-NO" dirty="0"/>
        </a:p>
      </dgm:t>
    </dgm:pt>
    <dgm:pt modelId="{3C1EE3CA-FA56-4F53-80AE-B2CB053CF2B2}" type="parTrans" cxnId="{61268494-D4F5-44D3-9A90-2A85F7C33E55}">
      <dgm:prSet/>
      <dgm:spPr/>
      <dgm:t>
        <a:bodyPr/>
        <a:lstStyle/>
        <a:p>
          <a:endParaRPr lang="nb-NO"/>
        </a:p>
      </dgm:t>
    </dgm:pt>
    <dgm:pt modelId="{BF4F230C-E70B-4764-94B8-5EB6C088A141}" type="sibTrans" cxnId="{61268494-D4F5-44D3-9A90-2A85F7C33E55}">
      <dgm:prSet/>
      <dgm:spPr/>
      <dgm:t>
        <a:bodyPr/>
        <a:lstStyle/>
        <a:p>
          <a:endParaRPr lang="nb-NO"/>
        </a:p>
      </dgm:t>
    </dgm:pt>
    <dgm:pt modelId="{E5DF2EF9-0661-45D5-8DFA-E7AE7BBE830D}">
      <dgm:prSet phldrT="[Text]"/>
      <dgm:spPr/>
      <dgm:t>
        <a:bodyPr/>
        <a:lstStyle/>
        <a:p>
          <a:r>
            <a:rPr lang="nb-NO" dirty="0" smtClean="0"/>
            <a:t>Lungekreft</a:t>
          </a:r>
          <a:endParaRPr lang="nb-NO" dirty="0"/>
        </a:p>
      </dgm:t>
    </dgm:pt>
    <dgm:pt modelId="{0B2DD8B7-650D-4B0F-B4E3-52938269C4CA}" type="parTrans" cxnId="{555F3D3B-28DE-44F3-8552-12E24E152647}">
      <dgm:prSet/>
      <dgm:spPr/>
      <dgm:t>
        <a:bodyPr/>
        <a:lstStyle/>
        <a:p>
          <a:endParaRPr lang="nb-NO"/>
        </a:p>
      </dgm:t>
    </dgm:pt>
    <dgm:pt modelId="{8567C7B6-BEF5-4C9E-8317-6B8CE0AD8CF7}" type="sibTrans" cxnId="{555F3D3B-28DE-44F3-8552-12E24E152647}">
      <dgm:prSet/>
      <dgm:spPr/>
      <dgm:t>
        <a:bodyPr/>
        <a:lstStyle/>
        <a:p>
          <a:endParaRPr lang="nb-NO"/>
        </a:p>
      </dgm:t>
    </dgm:pt>
    <dgm:pt modelId="{DD55F7DB-6C28-4C4D-881C-9FB1300B5D0E}">
      <dgm:prSet phldrT="[Text]"/>
      <dgm:spPr/>
      <dgm:t>
        <a:bodyPr/>
        <a:lstStyle/>
        <a:p>
          <a:r>
            <a:rPr lang="nb-NO" dirty="0" smtClean="0"/>
            <a:t>Plutselig uventet </a:t>
          </a:r>
          <a:r>
            <a:rPr lang="nb-NO" dirty="0" err="1" smtClean="0"/>
            <a:t>hjertedød</a:t>
          </a:r>
          <a:endParaRPr lang="nb-NO" dirty="0"/>
        </a:p>
      </dgm:t>
    </dgm:pt>
    <dgm:pt modelId="{FA644622-2061-4E0D-A68B-3F3B92369900}" type="parTrans" cxnId="{F240E627-AF2F-4927-95FE-E7F78B8B566B}">
      <dgm:prSet/>
      <dgm:spPr/>
      <dgm:t>
        <a:bodyPr/>
        <a:lstStyle/>
        <a:p>
          <a:endParaRPr lang="nb-NO"/>
        </a:p>
      </dgm:t>
    </dgm:pt>
    <dgm:pt modelId="{E6A4D2D9-7966-4678-AC9B-F4AC7D893EFB}" type="sibTrans" cxnId="{F240E627-AF2F-4927-95FE-E7F78B8B566B}">
      <dgm:prSet/>
      <dgm:spPr/>
      <dgm:t>
        <a:bodyPr/>
        <a:lstStyle/>
        <a:p>
          <a:endParaRPr lang="nb-NO"/>
        </a:p>
      </dgm:t>
    </dgm:pt>
    <dgm:pt modelId="{69156FF8-8FD8-490D-8B11-A3885300E946}">
      <dgm:prSet phldrT="[Text]"/>
      <dgm:spPr/>
      <dgm:t>
        <a:bodyPr/>
        <a:lstStyle/>
        <a:p>
          <a:r>
            <a:rPr lang="nb-NO" dirty="0" smtClean="0"/>
            <a:t>Psykiatriske konsekvenser av cannabisbruk</a:t>
          </a:r>
          <a:endParaRPr lang="nb-NO" dirty="0"/>
        </a:p>
      </dgm:t>
    </dgm:pt>
    <dgm:pt modelId="{10A7A08C-9F7E-48B5-805C-2E1D70090E81}" type="parTrans" cxnId="{E5991224-ED94-4DE8-83AF-5B69C5F6B064}">
      <dgm:prSet/>
      <dgm:spPr/>
      <dgm:t>
        <a:bodyPr/>
        <a:lstStyle/>
        <a:p>
          <a:endParaRPr lang="nb-NO"/>
        </a:p>
      </dgm:t>
    </dgm:pt>
    <dgm:pt modelId="{69B2D9FA-2C60-43FF-BBAB-D2E46B088C40}" type="sibTrans" cxnId="{E5991224-ED94-4DE8-83AF-5B69C5F6B064}">
      <dgm:prSet/>
      <dgm:spPr/>
      <dgm:t>
        <a:bodyPr/>
        <a:lstStyle/>
        <a:p>
          <a:endParaRPr lang="nb-NO"/>
        </a:p>
      </dgm:t>
    </dgm:pt>
    <dgm:pt modelId="{235877ED-9FF6-4BFA-AE96-3E42663108D9}">
      <dgm:prSet phldrT="[Text]"/>
      <dgm:spPr/>
      <dgm:t>
        <a:bodyPr/>
        <a:lstStyle/>
        <a:p>
          <a:r>
            <a:rPr lang="nb-NO" dirty="0" smtClean="0"/>
            <a:t>Schizofreni</a:t>
          </a:r>
          <a:endParaRPr lang="nb-NO" dirty="0"/>
        </a:p>
      </dgm:t>
    </dgm:pt>
    <dgm:pt modelId="{21F4223D-F83C-4702-83DF-E6FF31C5D0D8}" type="parTrans" cxnId="{DA01FED3-5272-43C9-A3D8-4BC723EE1A80}">
      <dgm:prSet/>
      <dgm:spPr/>
      <dgm:t>
        <a:bodyPr/>
        <a:lstStyle/>
        <a:p>
          <a:endParaRPr lang="nb-NO"/>
        </a:p>
      </dgm:t>
    </dgm:pt>
    <dgm:pt modelId="{DC4E9BC2-A879-4C7B-83EB-9E06D08551C1}" type="sibTrans" cxnId="{DA01FED3-5272-43C9-A3D8-4BC723EE1A80}">
      <dgm:prSet/>
      <dgm:spPr/>
      <dgm:t>
        <a:bodyPr/>
        <a:lstStyle/>
        <a:p>
          <a:endParaRPr lang="nb-NO"/>
        </a:p>
      </dgm:t>
    </dgm:pt>
    <dgm:pt modelId="{3F721FED-0FB3-45B5-B9CD-BA79D1873644}">
      <dgm:prSet phldrT="[Text]"/>
      <dgm:spPr/>
      <dgm:t>
        <a:bodyPr/>
        <a:lstStyle/>
        <a:p>
          <a:r>
            <a:rPr lang="nb-NO" dirty="0" smtClean="0"/>
            <a:t>Depresjon</a:t>
          </a:r>
          <a:endParaRPr lang="nb-NO" dirty="0"/>
        </a:p>
      </dgm:t>
    </dgm:pt>
    <dgm:pt modelId="{164A4171-ACDA-4304-A202-993B7538EDD8}" type="parTrans" cxnId="{03DFEE79-65BC-4BE9-BC61-E6469FE9E234}">
      <dgm:prSet/>
      <dgm:spPr/>
      <dgm:t>
        <a:bodyPr/>
        <a:lstStyle/>
        <a:p>
          <a:endParaRPr lang="nb-NO"/>
        </a:p>
      </dgm:t>
    </dgm:pt>
    <dgm:pt modelId="{C184E7D7-107D-4B07-8C3D-F25C5003D567}" type="sibTrans" cxnId="{03DFEE79-65BC-4BE9-BC61-E6469FE9E234}">
      <dgm:prSet/>
      <dgm:spPr/>
      <dgm:t>
        <a:bodyPr/>
        <a:lstStyle/>
        <a:p>
          <a:endParaRPr lang="nb-NO"/>
        </a:p>
      </dgm:t>
    </dgm:pt>
    <dgm:pt modelId="{34B15E27-E2E5-4A83-B549-F912EF1ACF7B}">
      <dgm:prSet phldrT="[Text]"/>
      <dgm:spPr/>
      <dgm:t>
        <a:bodyPr/>
        <a:lstStyle/>
        <a:p>
          <a:r>
            <a:rPr lang="nb-NO" dirty="0" smtClean="0"/>
            <a:t>Rus</a:t>
          </a:r>
          <a:endParaRPr lang="nb-NO" dirty="0"/>
        </a:p>
      </dgm:t>
    </dgm:pt>
    <dgm:pt modelId="{469E30C2-E390-46A6-991F-83870DB298C8}" type="parTrans" cxnId="{BB182F70-FA9C-4434-A209-81943F6D78F5}">
      <dgm:prSet/>
      <dgm:spPr/>
      <dgm:t>
        <a:bodyPr/>
        <a:lstStyle/>
        <a:p>
          <a:endParaRPr lang="nb-NO"/>
        </a:p>
      </dgm:t>
    </dgm:pt>
    <dgm:pt modelId="{B6C26344-B117-4311-8346-DE753CBEAA25}" type="sibTrans" cxnId="{BB182F70-FA9C-4434-A209-81943F6D78F5}">
      <dgm:prSet/>
      <dgm:spPr/>
      <dgm:t>
        <a:bodyPr/>
        <a:lstStyle/>
        <a:p>
          <a:endParaRPr lang="nb-NO"/>
        </a:p>
      </dgm:t>
    </dgm:pt>
    <dgm:pt modelId="{1950C279-8DF5-434D-BB53-0C08365D7BD8}">
      <dgm:prSet phldrT="[Text]"/>
      <dgm:spPr/>
      <dgm:t>
        <a:bodyPr/>
        <a:lstStyle/>
        <a:p>
          <a:r>
            <a:rPr lang="nb-NO" dirty="0" smtClean="0"/>
            <a:t>Avhengighet</a:t>
          </a:r>
          <a:endParaRPr lang="nb-NO" dirty="0"/>
        </a:p>
      </dgm:t>
    </dgm:pt>
    <dgm:pt modelId="{773CEA66-D6FB-48A8-9321-2FD351F95243}" type="parTrans" cxnId="{D9BB9710-DA5F-4DDF-976D-AA1614001799}">
      <dgm:prSet/>
      <dgm:spPr/>
      <dgm:t>
        <a:bodyPr/>
        <a:lstStyle/>
        <a:p>
          <a:endParaRPr lang="nb-NO"/>
        </a:p>
      </dgm:t>
    </dgm:pt>
    <dgm:pt modelId="{02799169-99AF-47EB-A153-BC3B097B5921}" type="sibTrans" cxnId="{D9BB9710-DA5F-4DDF-976D-AA1614001799}">
      <dgm:prSet/>
      <dgm:spPr/>
      <dgm:t>
        <a:bodyPr/>
        <a:lstStyle/>
        <a:p>
          <a:endParaRPr lang="nb-NO"/>
        </a:p>
      </dgm:t>
    </dgm:pt>
    <dgm:pt modelId="{08C748A4-724F-478F-9D56-51C05960FC7B}">
      <dgm:prSet phldrT="[Text]"/>
      <dgm:spPr/>
      <dgm:t>
        <a:bodyPr/>
        <a:lstStyle/>
        <a:p>
          <a:r>
            <a:rPr lang="nb-NO" dirty="0" smtClean="0"/>
            <a:t>Ulykker</a:t>
          </a:r>
          <a:endParaRPr lang="nb-NO" dirty="0"/>
        </a:p>
      </dgm:t>
    </dgm:pt>
    <dgm:pt modelId="{F6BD4C42-F6CB-4105-89E3-A2BA45A19709}" type="parTrans" cxnId="{A599D317-1854-4997-905F-9B23AC2CC2D4}">
      <dgm:prSet/>
      <dgm:spPr/>
      <dgm:t>
        <a:bodyPr/>
        <a:lstStyle/>
        <a:p>
          <a:endParaRPr lang="nb-NO"/>
        </a:p>
      </dgm:t>
    </dgm:pt>
    <dgm:pt modelId="{65F30938-D776-4218-BA97-A0927502E794}" type="sibTrans" cxnId="{A599D317-1854-4997-905F-9B23AC2CC2D4}">
      <dgm:prSet/>
      <dgm:spPr/>
      <dgm:t>
        <a:bodyPr/>
        <a:lstStyle/>
        <a:p>
          <a:endParaRPr lang="nb-NO"/>
        </a:p>
      </dgm:t>
    </dgm:pt>
    <dgm:pt modelId="{EB53497C-50DE-4068-B87C-162A330498F7}">
      <dgm:prSet phldrT="[Text]"/>
      <dgm:spPr/>
      <dgm:t>
        <a:bodyPr/>
        <a:lstStyle/>
        <a:p>
          <a:r>
            <a:rPr lang="nb-NO" dirty="0" smtClean="0"/>
            <a:t>Kroniske lungesykdommer</a:t>
          </a:r>
          <a:endParaRPr lang="nb-NO" dirty="0"/>
        </a:p>
      </dgm:t>
    </dgm:pt>
    <dgm:pt modelId="{2F4B0B41-00E3-4424-9CF6-B3049C97FEEA}" type="parTrans" cxnId="{B6B3BDAD-C08D-438A-97C2-3809FC629145}">
      <dgm:prSet/>
      <dgm:spPr/>
      <dgm:t>
        <a:bodyPr/>
        <a:lstStyle/>
        <a:p>
          <a:endParaRPr lang="nb-NO"/>
        </a:p>
      </dgm:t>
    </dgm:pt>
    <dgm:pt modelId="{F0F56378-7DE8-40EB-80B9-86024E3F5F12}" type="sibTrans" cxnId="{B6B3BDAD-C08D-438A-97C2-3809FC629145}">
      <dgm:prSet/>
      <dgm:spPr/>
      <dgm:t>
        <a:bodyPr/>
        <a:lstStyle/>
        <a:p>
          <a:endParaRPr lang="nb-NO"/>
        </a:p>
      </dgm:t>
    </dgm:pt>
    <dgm:pt modelId="{88819ABE-DA80-4B60-B5FC-3E9B26EDBC26}">
      <dgm:prSet phldrT="[Text]"/>
      <dgm:spPr/>
      <dgm:t>
        <a:bodyPr/>
        <a:lstStyle/>
        <a:p>
          <a:r>
            <a:rPr lang="nb-NO" dirty="0" smtClean="0"/>
            <a:t>Hukommelsesproblemer</a:t>
          </a:r>
          <a:endParaRPr lang="nb-NO" dirty="0"/>
        </a:p>
      </dgm:t>
    </dgm:pt>
    <dgm:pt modelId="{EEEE3BFE-4E1A-40FE-B743-D598BE2B51C1}" type="parTrans" cxnId="{2EB70CAE-2EB6-4796-9DB0-840CAC3F3468}">
      <dgm:prSet/>
      <dgm:spPr/>
      <dgm:t>
        <a:bodyPr/>
        <a:lstStyle/>
        <a:p>
          <a:endParaRPr lang="nb-NO"/>
        </a:p>
      </dgm:t>
    </dgm:pt>
    <dgm:pt modelId="{B7310ADE-4C38-42D6-A834-0FE2718E1C61}" type="sibTrans" cxnId="{2EB70CAE-2EB6-4796-9DB0-840CAC3F3468}">
      <dgm:prSet/>
      <dgm:spPr/>
      <dgm:t>
        <a:bodyPr/>
        <a:lstStyle/>
        <a:p>
          <a:endParaRPr lang="nb-NO"/>
        </a:p>
      </dgm:t>
    </dgm:pt>
    <dgm:pt modelId="{B9E08BD7-54CF-4EB4-A538-00F9AA6DF69D}" type="pres">
      <dgm:prSet presAssocID="{7A607F30-1722-494C-89B3-76C463AA8D2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7B53B0CD-D767-4697-9072-1399590F4656}" type="pres">
      <dgm:prSet presAssocID="{A9057B13-40E5-4A85-903C-85869EED10AE}" presName="comp" presStyleCnt="0"/>
      <dgm:spPr/>
    </dgm:pt>
    <dgm:pt modelId="{56EBAFF8-E554-48DC-A6B2-FFC6DD06A972}" type="pres">
      <dgm:prSet presAssocID="{A9057B13-40E5-4A85-903C-85869EED10AE}" presName="box" presStyleLbl="node1" presStyleIdx="0" presStyleCnt="3"/>
      <dgm:spPr/>
      <dgm:t>
        <a:bodyPr/>
        <a:lstStyle/>
        <a:p>
          <a:endParaRPr lang="nb-NO"/>
        </a:p>
      </dgm:t>
    </dgm:pt>
    <dgm:pt modelId="{AF1EB04F-6EA6-48DC-B392-17E300DF405D}" type="pres">
      <dgm:prSet presAssocID="{A9057B13-40E5-4A85-903C-85869EED10AE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A25E1D9-D836-4643-821E-3EC6DB1F8521}" type="pres">
      <dgm:prSet presAssocID="{A9057B13-40E5-4A85-903C-85869EED10A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5CADE03-12F3-46EA-8285-412503B43E1B}" type="pres">
      <dgm:prSet presAssocID="{BF4F230C-E70B-4764-94B8-5EB6C088A141}" presName="spacer" presStyleCnt="0"/>
      <dgm:spPr/>
    </dgm:pt>
    <dgm:pt modelId="{9F2C46D0-4181-49D2-8311-DDB8F8B7DBA1}" type="pres">
      <dgm:prSet presAssocID="{69156FF8-8FD8-490D-8B11-A3885300E946}" presName="comp" presStyleCnt="0"/>
      <dgm:spPr/>
    </dgm:pt>
    <dgm:pt modelId="{16721465-1024-40B9-B8F3-94B3610FDD46}" type="pres">
      <dgm:prSet presAssocID="{69156FF8-8FD8-490D-8B11-A3885300E946}" presName="box" presStyleLbl="node1" presStyleIdx="1" presStyleCnt="3"/>
      <dgm:spPr/>
      <dgm:t>
        <a:bodyPr/>
        <a:lstStyle/>
        <a:p>
          <a:endParaRPr lang="nb-NO"/>
        </a:p>
      </dgm:t>
    </dgm:pt>
    <dgm:pt modelId="{04C4E99A-C020-4CFF-A7F0-E3AE2735479D}" type="pres">
      <dgm:prSet presAssocID="{69156FF8-8FD8-490D-8B11-A3885300E946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6340A3F-6CD6-4B62-8BFF-04D37A3DCD07}" type="pres">
      <dgm:prSet presAssocID="{69156FF8-8FD8-490D-8B11-A3885300E94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CE1CB52-E6F3-4A86-B85D-8DF10922E3E4}" type="pres">
      <dgm:prSet presAssocID="{69B2D9FA-2C60-43FF-BBAB-D2E46B088C40}" presName="spacer" presStyleCnt="0"/>
      <dgm:spPr/>
    </dgm:pt>
    <dgm:pt modelId="{29534F5F-45D3-419A-90E9-4FC754DAEBC9}" type="pres">
      <dgm:prSet presAssocID="{34B15E27-E2E5-4A83-B549-F912EF1ACF7B}" presName="comp" presStyleCnt="0"/>
      <dgm:spPr/>
    </dgm:pt>
    <dgm:pt modelId="{1D708C72-514E-4C77-A7C9-4EB0F2E2B0C5}" type="pres">
      <dgm:prSet presAssocID="{34B15E27-E2E5-4A83-B549-F912EF1ACF7B}" presName="box" presStyleLbl="node1" presStyleIdx="2" presStyleCnt="3"/>
      <dgm:spPr/>
      <dgm:t>
        <a:bodyPr/>
        <a:lstStyle/>
        <a:p>
          <a:endParaRPr lang="nb-NO"/>
        </a:p>
      </dgm:t>
    </dgm:pt>
    <dgm:pt modelId="{331F062D-EE98-4CDB-8382-C6AB31FA38EF}" type="pres">
      <dgm:prSet presAssocID="{34B15E27-E2E5-4A83-B549-F912EF1ACF7B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A9720AB-7EB5-4D0C-AB46-7D9C1E0085BB}" type="pres">
      <dgm:prSet presAssocID="{34B15E27-E2E5-4A83-B549-F912EF1ACF7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CD63CBF4-A87F-465E-94C3-A940D19A0603}" type="presOf" srcId="{A9057B13-40E5-4A85-903C-85869EED10AE}" destId="{EA25E1D9-D836-4643-821E-3EC6DB1F8521}" srcOrd="1" destOrd="0" presId="urn:microsoft.com/office/officeart/2005/8/layout/vList4#1"/>
    <dgm:cxn modelId="{2EB70CAE-2EB6-4796-9DB0-840CAC3F3468}" srcId="{69156FF8-8FD8-490D-8B11-A3885300E946}" destId="{88819ABE-DA80-4B60-B5FC-3E9B26EDBC26}" srcOrd="2" destOrd="0" parTransId="{EEEE3BFE-4E1A-40FE-B743-D598BE2B51C1}" sibTransId="{B7310ADE-4C38-42D6-A834-0FE2718E1C61}"/>
    <dgm:cxn modelId="{5F1BCF41-4720-42BF-A307-97067FB56A11}" type="presOf" srcId="{1950C279-8DF5-434D-BB53-0C08365D7BD8}" destId="{1D708C72-514E-4C77-A7C9-4EB0F2E2B0C5}" srcOrd="0" destOrd="1" presId="urn:microsoft.com/office/officeart/2005/8/layout/vList4#1"/>
    <dgm:cxn modelId="{4C424AA7-6AA2-43ED-8764-96FDA08A1134}" type="presOf" srcId="{69156FF8-8FD8-490D-8B11-A3885300E946}" destId="{16721465-1024-40B9-B8F3-94B3610FDD46}" srcOrd="0" destOrd="0" presId="urn:microsoft.com/office/officeart/2005/8/layout/vList4#1"/>
    <dgm:cxn modelId="{907EA28F-B750-4C68-A323-F2FB898777C8}" type="presOf" srcId="{08C748A4-724F-478F-9D56-51C05960FC7B}" destId="{1D708C72-514E-4C77-A7C9-4EB0F2E2B0C5}" srcOrd="0" destOrd="2" presId="urn:microsoft.com/office/officeart/2005/8/layout/vList4#1"/>
    <dgm:cxn modelId="{074EF3D0-207B-40C6-920D-389419B344E6}" type="presOf" srcId="{DD55F7DB-6C28-4C4D-881C-9FB1300B5D0E}" destId="{56EBAFF8-E554-48DC-A6B2-FFC6DD06A972}" srcOrd="0" destOrd="3" presId="urn:microsoft.com/office/officeart/2005/8/layout/vList4#1"/>
    <dgm:cxn modelId="{B6B3BDAD-C08D-438A-97C2-3809FC629145}" srcId="{A9057B13-40E5-4A85-903C-85869EED10AE}" destId="{EB53497C-50DE-4068-B87C-162A330498F7}" srcOrd="1" destOrd="0" parTransId="{2F4B0B41-00E3-4424-9CF6-B3049C97FEEA}" sibTransId="{F0F56378-7DE8-40EB-80B9-86024E3F5F12}"/>
    <dgm:cxn modelId="{575E89E2-3E51-417E-BB32-7793D3306980}" type="presOf" srcId="{E5DF2EF9-0661-45D5-8DFA-E7AE7BBE830D}" destId="{EA25E1D9-D836-4643-821E-3EC6DB1F8521}" srcOrd="1" destOrd="1" presId="urn:microsoft.com/office/officeart/2005/8/layout/vList4#1"/>
    <dgm:cxn modelId="{555F3D3B-28DE-44F3-8552-12E24E152647}" srcId="{A9057B13-40E5-4A85-903C-85869EED10AE}" destId="{E5DF2EF9-0661-45D5-8DFA-E7AE7BBE830D}" srcOrd="0" destOrd="0" parTransId="{0B2DD8B7-650D-4B0F-B4E3-52938269C4CA}" sibTransId="{8567C7B6-BEF5-4C9E-8317-6B8CE0AD8CF7}"/>
    <dgm:cxn modelId="{F240E627-AF2F-4927-95FE-E7F78B8B566B}" srcId="{A9057B13-40E5-4A85-903C-85869EED10AE}" destId="{DD55F7DB-6C28-4C4D-881C-9FB1300B5D0E}" srcOrd="2" destOrd="0" parTransId="{FA644622-2061-4E0D-A68B-3F3B92369900}" sibTransId="{E6A4D2D9-7966-4678-AC9B-F4AC7D893EFB}"/>
    <dgm:cxn modelId="{03D6956B-AACF-4D69-AE65-F0381A126150}" type="presOf" srcId="{EB53497C-50DE-4068-B87C-162A330498F7}" destId="{EA25E1D9-D836-4643-821E-3EC6DB1F8521}" srcOrd="1" destOrd="2" presId="urn:microsoft.com/office/officeart/2005/8/layout/vList4#1"/>
    <dgm:cxn modelId="{E94078B5-6340-4EFF-BBDF-3F602DD6CCC0}" type="presOf" srcId="{A9057B13-40E5-4A85-903C-85869EED10AE}" destId="{56EBAFF8-E554-48DC-A6B2-FFC6DD06A972}" srcOrd="0" destOrd="0" presId="urn:microsoft.com/office/officeart/2005/8/layout/vList4#1"/>
    <dgm:cxn modelId="{19D54A05-7D4E-433C-9468-ED5E2B64E64E}" type="presOf" srcId="{88819ABE-DA80-4B60-B5FC-3E9B26EDBC26}" destId="{A6340A3F-6CD6-4B62-8BFF-04D37A3DCD07}" srcOrd="1" destOrd="3" presId="urn:microsoft.com/office/officeart/2005/8/layout/vList4#1"/>
    <dgm:cxn modelId="{E409C370-C282-41CE-BED4-B236833996E5}" type="presOf" srcId="{08C748A4-724F-478F-9D56-51C05960FC7B}" destId="{AA9720AB-7EB5-4D0C-AB46-7D9C1E0085BB}" srcOrd="1" destOrd="2" presId="urn:microsoft.com/office/officeart/2005/8/layout/vList4#1"/>
    <dgm:cxn modelId="{ED542962-7AC2-41F9-B6DC-F35600D20CE1}" type="presOf" srcId="{1950C279-8DF5-434D-BB53-0C08365D7BD8}" destId="{AA9720AB-7EB5-4D0C-AB46-7D9C1E0085BB}" srcOrd="1" destOrd="1" presId="urn:microsoft.com/office/officeart/2005/8/layout/vList4#1"/>
    <dgm:cxn modelId="{A599D317-1854-4997-905F-9B23AC2CC2D4}" srcId="{34B15E27-E2E5-4A83-B549-F912EF1ACF7B}" destId="{08C748A4-724F-478F-9D56-51C05960FC7B}" srcOrd="1" destOrd="0" parTransId="{F6BD4C42-F6CB-4105-89E3-A2BA45A19709}" sibTransId="{65F30938-D776-4218-BA97-A0927502E794}"/>
    <dgm:cxn modelId="{6707EB73-97E2-4D15-AA6C-318EA0055F6E}" type="presOf" srcId="{7A607F30-1722-494C-89B3-76C463AA8D20}" destId="{B9E08BD7-54CF-4EB4-A538-00F9AA6DF69D}" srcOrd="0" destOrd="0" presId="urn:microsoft.com/office/officeart/2005/8/layout/vList4#1"/>
    <dgm:cxn modelId="{A196B6EB-93BD-43D2-92DA-497A284B7B97}" type="presOf" srcId="{69156FF8-8FD8-490D-8B11-A3885300E946}" destId="{A6340A3F-6CD6-4B62-8BFF-04D37A3DCD07}" srcOrd="1" destOrd="0" presId="urn:microsoft.com/office/officeart/2005/8/layout/vList4#1"/>
    <dgm:cxn modelId="{49BDA1A5-F20E-4415-A352-797A9C299824}" type="presOf" srcId="{235877ED-9FF6-4BFA-AE96-3E42663108D9}" destId="{16721465-1024-40B9-B8F3-94B3610FDD46}" srcOrd="0" destOrd="1" presId="urn:microsoft.com/office/officeart/2005/8/layout/vList4#1"/>
    <dgm:cxn modelId="{27438481-5B4C-4D1A-BA60-CE475645DDF9}" type="presOf" srcId="{EB53497C-50DE-4068-B87C-162A330498F7}" destId="{56EBAFF8-E554-48DC-A6B2-FFC6DD06A972}" srcOrd="0" destOrd="2" presId="urn:microsoft.com/office/officeart/2005/8/layout/vList4#1"/>
    <dgm:cxn modelId="{F6EFD32D-79CF-4814-B121-CA506E8DB9DA}" type="presOf" srcId="{235877ED-9FF6-4BFA-AE96-3E42663108D9}" destId="{A6340A3F-6CD6-4B62-8BFF-04D37A3DCD07}" srcOrd="1" destOrd="1" presId="urn:microsoft.com/office/officeart/2005/8/layout/vList4#1"/>
    <dgm:cxn modelId="{30897B53-059F-4E27-A6D6-2C4BF5FB30BE}" type="presOf" srcId="{3F721FED-0FB3-45B5-B9CD-BA79D1873644}" destId="{16721465-1024-40B9-B8F3-94B3610FDD46}" srcOrd="0" destOrd="2" presId="urn:microsoft.com/office/officeart/2005/8/layout/vList4#1"/>
    <dgm:cxn modelId="{75C6C9D5-1AC5-4E6E-A7D8-B3E65EAE2940}" type="presOf" srcId="{DD55F7DB-6C28-4C4D-881C-9FB1300B5D0E}" destId="{EA25E1D9-D836-4643-821E-3EC6DB1F8521}" srcOrd="1" destOrd="3" presId="urn:microsoft.com/office/officeart/2005/8/layout/vList4#1"/>
    <dgm:cxn modelId="{2087723A-4749-4F1E-B259-9F479ACC4829}" type="presOf" srcId="{E5DF2EF9-0661-45D5-8DFA-E7AE7BBE830D}" destId="{56EBAFF8-E554-48DC-A6B2-FFC6DD06A972}" srcOrd="0" destOrd="1" presId="urn:microsoft.com/office/officeart/2005/8/layout/vList4#1"/>
    <dgm:cxn modelId="{03DFEE79-65BC-4BE9-BC61-E6469FE9E234}" srcId="{69156FF8-8FD8-490D-8B11-A3885300E946}" destId="{3F721FED-0FB3-45B5-B9CD-BA79D1873644}" srcOrd="1" destOrd="0" parTransId="{164A4171-ACDA-4304-A202-993B7538EDD8}" sibTransId="{C184E7D7-107D-4B07-8C3D-F25C5003D567}"/>
    <dgm:cxn modelId="{FBE87DE3-4CFC-4D01-B731-B96B3150F499}" type="presOf" srcId="{3F721FED-0FB3-45B5-B9CD-BA79D1873644}" destId="{A6340A3F-6CD6-4B62-8BFF-04D37A3DCD07}" srcOrd="1" destOrd="2" presId="urn:microsoft.com/office/officeart/2005/8/layout/vList4#1"/>
    <dgm:cxn modelId="{6D7D26AD-8C14-48FC-8C1E-8BBC101AD438}" type="presOf" srcId="{34B15E27-E2E5-4A83-B549-F912EF1ACF7B}" destId="{1D708C72-514E-4C77-A7C9-4EB0F2E2B0C5}" srcOrd="0" destOrd="0" presId="urn:microsoft.com/office/officeart/2005/8/layout/vList4#1"/>
    <dgm:cxn modelId="{BB182F70-FA9C-4434-A209-81943F6D78F5}" srcId="{7A607F30-1722-494C-89B3-76C463AA8D20}" destId="{34B15E27-E2E5-4A83-B549-F912EF1ACF7B}" srcOrd="2" destOrd="0" parTransId="{469E30C2-E390-46A6-991F-83870DB298C8}" sibTransId="{B6C26344-B117-4311-8346-DE753CBEAA25}"/>
    <dgm:cxn modelId="{1E77C928-6F7E-42BF-B1D2-4FCEA8F168C4}" type="presOf" srcId="{34B15E27-E2E5-4A83-B549-F912EF1ACF7B}" destId="{AA9720AB-7EB5-4D0C-AB46-7D9C1E0085BB}" srcOrd="1" destOrd="0" presId="urn:microsoft.com/office/officeart/2005/8/layout/vList4#1"/>
    <dgm:cxn modelId="{D9BB9710-DA5F-4DDF-976D-AA1614001799}" srcId="{34B15E27-E2E5-4A83-B549-F912EF1ACF7B}" destId="{1950C279-8DF5-434D-BB53-0C08365D7BD8}" srcOrd="0" destOrd="0" parTransId="{773CEA66-D6FB-48A8-9321-2FD351F95243}" sibTransId="{02799169-99AF-47EB-A153-BC3B097B5921}"/>
    <dgm:cxn modelId="{809C89C1-E60B-4087-9F04-80000A006BCC}" type="presOf" srcId="{88819ABE-DA80-4B60-B5FC-3E9B26EDBC26}" destId="{16721465-1024-40B9-B8F3-94B3610FDD46}" srcOrd="0" destOrd="3" presId="urn:microsoft.com/office/officeart/2005/8/layout/vList4#1"/>
    <dgm:cxn modelId="{61268494-D4F5-44D3-9A90-2A85F7C33E55}" srcId="{7A607F30-1722-494C-89B3-76C463AA8D20}" destId="{A9057B13-40E5-4A85-903C-85869EED10AE}" srcOrd="0" destOrd="0" parTransId="{3C1EE3CA-FA56-4F53-80AE-B2CB053CF2B2}" sibTransId="{BF4F230C-E70B-4764-94B8-5EB6C088A141}"/>
    <dgm:cxn modelId="{DA01FED3-5272-43C9-A3D8-4BC723EE1A80}" srcId="{69156FF8-8FD8-490D-8B11-A3885300E946}" destId="{235877ED-9FF6-4BFA-AE96-3E42663108D9}" srcOrd="0" destOrd="0" parTransId="{21F4223D-F83C-4702-83DF-E6FF31C5D0D8}" sibTransId="{DC4E9BC2-A879-4C7B-83EB-9E06D08551C1}"/>
    <dgm:cxn modelId="{E5991224-ED94-4DE8-83AF-5B69C5F6B064}" srcId="{7A607F30-1722-494C-89B3-76C463AA8D20}" destId="{69156FF8-8FD8-490D-8B11-A3885300E946}" srcOrd="1" destOrd="0" parTransId="{10A7A08C-9F7E-48B5-805C-2E1D70090E81}" sibTransId="{69B2D9FA-2C60-43FF-BBAB-D2E46B088C40}"/>
    <dgm:cxn modelId="{036E6BC0-4536-43FC-B7F3-C612A215224B}" type="presParOf" srcId="{B9E08BD7-54CF-4EB4-A538-00F9AA6DF69D}" destId="{7B53B0CD-D767-4697-9072-1399590F4656}" srcOrd="0" destOrd="0" presId="urn:microsoft.com/office/officeart/2005/8/layout/vList4#1"/>
    <dgm:cxn modelId="{A5AE7C3D-1215-4574-88FF-E5F1729F9A8B}" type="presParOf" srcId="{7B53B0CD-D767-4697-9072-1399590F4656}" destId="{56EBAFF8-E554-48DC-A6B2-FFC6DD06A972}" srcOrd="0" destOrd="0" presId="urn:microsoft.com/office/officeart/2005/8/layout/vList4#1"/>
    <dgm:cxn modelId="{E1600C01-4408-444E-A39E-DCEFEDD2C4D2}" type="presParOf" srcId="{7B53B0CD-D767-4697-9072-1399590F4656}" destId="{AF1EB04F-6EA6-48DC-B392-17E300DF405D}" srcOrd="1" destOrd="0" presId="urn:microsoft.com/office/officeart/2005/8/layout/vList4#1"/>
    <dgm:cxn modelId="{335DB79A-B8CA-4986-8690-06BAC6AD33C0}" type="presParOf" srcId="{7B53B0CD-D767-4697-9072-1399590F4656}" destId="{EA25E1D9-D836-4643-821E-3EC6DB1F8521}" srcOrd="2" destOrd="0" presId="urn:microsoft.com/office/officeart/2005/8/layout/vList4#1"/>
    <dgm:cxn modelId="{D032DC0E-4FAE-4B6F-B026-D428C55A75AF}" type="presParOf" srcId="{B9E08BD7-54CF-4EB4-A538-00F9AA6DF69D}" destId="{C5CADE03-12F3-46EA-8285-412503B43E1B}" srcOrd="1" destOrd="0" presId="urn:microsoft.com/office/officeart/2005/8/layout/vList4#1"/>
    <dgm:cxn modelId="{5C28338B-7E70-4C54-B45D-07522CF8DD17}" type="presParOf" srcId="{B9E08BD7-54CF-4EB4-A538-00F9AA6DF69D}" destId="{9F2C46D0-4181-49D2-8311-DDB8F8B7DBA1}" srcOrd="2" destOrd="0" presId="urn:microsoft.com/office/officeart/2005/8/layout/vList4#1"/>
    <dgm:cxn modelId="{DB932C0C-43AD-42D0-8D63-5C50C66CB86D}" type="presParOf" srcId="{9F2C46D0-4181-49D2-8311-DDB8F8B7DBA1}" destId="{16721465-1024-40B9-B8F3-94B3610FDD46}" srcOrd="0" destOrd="0" presId="urn:microsoft.com/office/officeart/2005/8/layout/vList4#1"/>
    <dgm:cxn modelId="{602C6BCC-FAD7-4913-8152-AF74663E5546}" type="presParOf" srcId="{9F2C46D0-4181-49D2-8311-DDB8F8B7DBA1}" destId="{04C4E99A-C020-4CFF-A7F0-E3AE2735479D}" srcOrd="1" destOrd="0" presId="urn:microsoft.com/office/officeart/2005/8/layout/vList4#1"/>
    <dgm:cxn modelId="{31B68680-37F9-45EB-995A-9C4FB48C10E4}" type="presParOf" srcId="{9F2C46D0-4181-49D2-8311-DDB8F8B7DBA1}" destId="{A6340A3F-6CD6-4B62-8BFF-04D37A3DCD07}" srcOrd="2" destOrd="0" presId="urn:microsoft.com/office/officeart/2005/8/layout/vList4#1"/>
    <dgm:cxn modelId="{06013B80-AFB6-4FA3-81FA-7791441F8EE6}" type="presParOf" srcId="{B9E08BD7-54CF-4EB4-A538-00F9AA6DF69D}" destId="{2CE1CB52-E6F3-4A86-B85D-8DF10922E3E4}" srcOrd="3" destOrd="0" presId="urn:microsoft.com/office/officeart/2005/8/layout/vList4#1"/>
    <dgm:cxn modelId="{3F69B380-19E5-4280-8999-194A14DBEC63}" type="presParOf" srcId="{B9E08BD7-54CF-4EB4-A538-00F9AA6DF69D}" destId="{29534F5F-45D3-419A-90E9-4FC754DAEBC9}" srcOrd="4" destOrd="0" presId="urn:microsoft.com/office/officeart/2005/8/layout/vList4#1"/>
    <dgm:cxn modelId="{7B973EF8-8D4E-46F3-93B9-69412ABB5EDA}" type="presParOf" srcId="{29534F5F-45D3-419A-90E9-4FC754DAEBC9}" destId="{1D708C72-514E-4C77-A7C9-4EB0F2E2B0C5}" srcOrd="0" destOrd="0" presId="urn:microsoft.com/office/officeart/2005/8/layout/vList4#1"/>
    <dgm:cxn modelId="{254974E3-4676-43A8-886F-17A0A6A26AF8}" type="presParOf" srcId="{29534F5F-45D3-419A-90E9-4FC754DAEBC9}" destId="{331F062D-EE98-4CDB-8382-C6AB31FA38EF}" srcOrd="1" destOrd="0" presId="urn:microsoft.com/office/officeart/2005/8/layout/vList4#1"/>
    <dgm:cxn modelId="{4C0F520C-B06C-47EA-9912-E300DFF66B58}" type="presParOf" srcId="{29534F5F-45D3-419A-90E9-4FC754DAEBC9}" destId="{AA9720AB-7EB5-4D0C-AB46-7D9C1E0085B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BAFF8-E554-48DC-A6B2-FFC6DD06A972}">
      <dsp:nvSpPr>
        <dsp:cNvPr id="0" name=""/>
        <dsp:cNvSpPr/>
      </dsp:nvSpPr>
      <dsp:spPr>
        <a:xfrm>
          <a:off x="0" y="0"/>
          <a:ext cx="4978895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Medisinske konsekvenser av cannabisbruk</a:t>
          </a:r>
          <a:endParaRPr lang="nb-NO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Lungekreft</a:t>
          </a: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Kroniske lungesykdommer</a:t>
          </a: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Plutselig uventet </a:t>
          </a:r>
          <a:r>
            <a:rPr lang="nb-NO" sz="1400" kern="1200" dirty="0" err="1" smtClean="0"/>
            <a:t>hjertedød</a:t>
          </a:r>
          <a:endParaRPr lang="nb-NO" sz="1400" kern="1200" dirty="0"/>
        </a:p>
      </dsp:txBody>
      <dsp:txXfrm>
        <a:off x="1137215" y="0"/>
        <a:ext cx="3841680" cy="1414363"/>
      </dsp:txXfrm>
    </dsp:sp>
    <dsp:sp modelId="{AF1EB04F-6EA6-48DC-B392-17E300DF405D}">
      <dsp:nvSpPr>
        <dsp:cNvPr id="0" name=""/>
        <dsp:cNvSpPr/>
      </dsp:nvSpPr>
      <dsp:spPr>
        <a:xfrm>
          <a:off x="141436" y="141436"/>
          <a:ext cx="995779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21465-1024-40B9-B8F3-94B3610FDD46}">
      <dsp:nvSpPr>
        <dsp:cNvPr id="0" name=""/>
        <dsp:cNvSpPr/>
      </dsp:nvSpPr>
      <dsp:spPr>
        <a:xfrm>
          <a:off x="0" y="1555799"/>
          <a:ext cx="4978895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Psykiatriske konsekvenser av cannabisbruk</a:t>
          </a:r>
          <a:endParaRPr lang="nb-NO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Schizofreni</a:t>
          </a: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Depresjon</a:t>
          </a: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Hukommelsesproblemer</a:t>
          </a:r>
          <a:endParaRPr lang="nb-NO" sz="1400" kern="1200" dirty="0"/>
        </a:p>
      </dsp:txBody>
      <dsp:txXfrm>
        <a:off x="1137215" y="1555799"/>
        <a:ext cx="3841680" cy="1414363"/>
      </dsp:txXfrm>
    </dsp:sp>
    <dsp:sp modelId="{04C4E99A-C020-4CFF-A7F0-E3AE2735479D}">
      <dsp:nvSpPr>
        <dsp:cNvPr id="0" name=""/>
        <dsp:cNvSpPr/>
      </dsp:nvSpPr>
      <dsp:spPr>
        <a:xfrm>
          <a:off x="141436" y="1697236"/>
          <a:ext cx="995779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708C72-514E-4C77-A7C9-4EB0F2E2B0C5}">
      <dsp:nvSpPr>
        <dsp:cNvPr id="0" name=""/>
        <dsp:cNvSpPr/>
      </dsp:nvSpPr>
      <dsp:spPr>
        <a:xfrm>
          <a:off x="0" y="3111599"/>
          <a:ext cx="4978895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Rus</a:t>
          </a:r>
          <a:endParaRPr lang="nb-NO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Avhengighet</a:t>
          </a: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smtClean="0"/>
            <a:t>Ulykker</a:t>
          </a:r>
          <a:endParaRPr lang="nb-NO" sz="1400" kern="1200" dirty="0"/>
        </a:p>
      </dsp:txBody>
      <dsp:txXfrm>
        <a:off x="1137215" y="3111599"/>
        <a:ext cx="3841680" cy="1414363"/>
      </dsp:txXfrm>
    </dsp:sp>
    <dsp:sp modelId="{331F062D-EE98-4CDB-8382-C6AB31FA38EF}">
      <dsp:nvSpPr>
        <dsp:cNvPr id="0" name=""/>
        <dsp:cNvSpPr/>
      </dsp:nvSpPr>
      <dsp:spPr>
        <a:xfrm>
          <a:off x="141436" y="3253035"/>
          <a:ext cx="995779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D71E6-2D22-42B8-85CA-F4FFA9722ABC}" type="datetimeFigureOut">
              <a:rPr lang="nb-NO" smtClean="0"/>
              <a:t>13.11.2014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990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413" y="935990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2881F-ACE3-457A-83A8-0D745C4924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19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18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D93AE8-F81E-452D-8B88-827020BCB24C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22837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07" y="4680466"/>
            <a:ext cx="5378450" cy="4434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18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B14151-D645-4FFD-94D0-26C058560A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986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Mye </a:t>
            </a:r>
            <a:r>
              <a:rPr lang="nb-NO" smtClean="0"/>
              <a:t>av forskningen her er preget av di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B14151-D645-4FFD-94D0-26C058560A01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eraf-logo-engelsk-medium.jpg"/>
          <p:cNvPicPr>
            <a:picLocks noChangeAspect="1"/>
          </p:cNvPicPr>
          <p:nvPr/>
        </p:nvPicPr>
        <p:blipFill>
          <a:blip r:embed="rId3" cstate="print"/>
          <a:srcRect r="46844" b="22728"/>
          <a:stretch>
            <a:fillRect/>
          </a:stretch>
        </p:blipFill>
        <p:spPr bwMode="auto">
          <a:xfrm>
            <a:off x="6875463" y="5445125"/>
            <a:ext cx="19446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231901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22275" y="64531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F7EB4-2AD8-48C7-AB00-20C3AB0BFD2C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23549-86CD-412C-8F73-BE834F3FB57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1349"/>
            <a:ext cx="8229600" cy="44539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DCFD-9531-4F03-A054-2432B71B4859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E8DC-1594-42C7-8856-507094D9840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795"/>
            <a:ext cx="2057400" cy="57075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795"/>
            <a:ext cx="6019800" cy="57075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EE267-C52E-4D46-9C14-D8B512089457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2212-1C8D-4305-B9D1-73B0BD26C03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FC64-C15C-4177-BB63-DEFD3EE08D50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23180-7D1A-4797-987C-1C90A569E39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99AC-24E6-49AA-B1F6-3BD427AEBC0F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14D9-3747-49CB-BDB2-7421388DED1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FBEC-6F64-4333-A728-2779B0858552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B693-BDEE-4A28-97D4-04E41E19D91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711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2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711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EA378-9F77-4414-B596-3A41713C478B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0CE39-51C6-4B4D-9752-4019D8D52C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46A2C-2F82-4E63-8AC8-F721756C791A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FF11-B2C9-49FE-9630-50EA3029152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86BBC-C27C-4AB4-9B03-B30B9AA49267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0A46-F4F5-4F28-B64C-9A1FB1DA1B8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750"/>
            <a:ext cx="3008313" cy="10180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6207"/>
            <a:ext cx="5111750" cy="57811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624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4800B-C556-42C2-A57B-DB895A37B1E5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38F24-0500-4ED9-BF70-E3781F98C47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8F2FA-54BE-40F2-B8BD-3C2C5379E9AB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E5882-FB0F-46B4-B539-D39E62B7A39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39888"/>
            <a:ext cx="8229600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1AD6B7-46ED-486B-8205-4BE964EC2F22}" type="datetimeFigureOut">
              <a:rPr lang="nb-NO"/>
              <a:pPr>
                <a:defRPr/>
              </a:pPr>
              <a:t>13.11.2014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C004D-01DC-4850-A9EC-956E9D008FE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1" name="Picture 7" descr="Seraf-logo-engelsk-medium.jpg"/>
          <p:cNvPicPr>
            <a:picLocks noChangeAspect="1"/>
          </p:cNvPicPr>
          <p:nvPr/>
        </p:nvPicPr>
        <p:blipFill>
          <a:blip r:embed="rId13" cstate="print"/>
          <a:srcRect r="50000" b="22728"/>
          <a:stretch>
            <a:fillRect/>
          </a:stretch>
        </p:blipFill>
        <p:spPr bwMode="auto">
          <a:xfrm>
            <a:off x="7812088" y="0"/>
            <a:ext cx="820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Picture2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8313" y="44450"/>
            <a:ext cx="25908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7388" y="2319338"/>
            <a:ext cx="7772400" cy="1470025"/>
          </a:xfrm>
        </p:spPr>
        <p:txBody>
          <a:bodyPr/>
          <a:lstStyle/>
          <a:p>
            <a:r>
              <a:rPr lang="nb-NO" dirty="0" smtClean="0">
                <a:latin typeface="Arial" charset="0"/>
                <a:cs typeface="Arial" charset="0"/>
              </a:rPr>
              <a:t>Helseskader ved cannabisbruk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800225"/>
          </a:xfrm>
        </p:spPr>
        <p:txBody>
          <a:bodyPr/>
          <a:lstStyle/>
          <a:p>
            <a:pPr>
              <a:defRPr/>
            </a:pPr>
            <a:r>
              <a:rPr lang="nb-NO" spc="-300" dirty="0" smtClean="0"/>
              <a:t>Jørgen G. Bramness</a:t>
            </a:r>
          </a:p>
          <a:p>
            <a:pPr>
              <a:defRPr/>
            </a:pPr>
            <a:r>
              <a:rPr lang="nb-NO" sz="1600" spc="600" dirty="0" smtClean="0"/>
              <a:t>Professor, dr.med</a:t>
            </a:r>
            <a:r>
              <a:rPr lang="nb-NO" sz="1800" dirty="0" smtClean="0"/>
              <a:t>. </a:t>
            </a:r>
          </a:p>
          <a:p>
            <a:pPr>
              <a:defRPr/>
            </a:pPr>
            <a:r>
              <a:rPr lang="nb-NO" sz="1800" dirty="0" smtClean="0"/>
              <a:t>Senter for rus og avhengighetsforskning</a:t>
            </a:r>
            <a:endParaRPr lang="nb-NO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020272" y="55657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14. nov. 2014</a:t>
            </a:r>
          </a:p>
          <a:p>
            <a:r>
              <a:rPr lang="nb-NO" sz="1200" dirty="0" err="1" smtClean="0"/>
              <a:t>FMR’s</a:t>
            </a:r>
            <a:r>
              <a:rPr lang="nb-NO" sz="1200" dirty="0" smtClean="0"/>
              <a:t> fagdag</a:t>
            </a:r>
            <a:endParaRPr lang="nb-NO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Hukommelse (kognisjon)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Ikke store nedsettelser i kognitiv funksjon</a:t>
            </a:r>
          </a:p>
          <a:p>
            <a:pPr algn="r">
              <a:buNone/>
            </a:pPr>
            <a:r>
              <a:rPr lang="nb-NO" sz="1600" i="1" dirty="0" err="1" smtClean="0"/>
              <a:t>Solowij</a:t>
            </a:r>
            <a:r>
              <a:rPr lang="nb-NO" sz="1600" i="1" dirty="0" smtClean="0"/>
              <a:t> 1998, </a:t>
            </a:r>
            <a:r>
              <a:rPr lang="nb-NO" sz="1600" i="1" dirty="0" err="1" smtClean="0"/>
              <a:t>Lyketsos</a:t>
            </a:r>
            <a:r>
              <a:rPr lang="nb-NO" sz="1600" i="1" dirty="0" smtClean="0"/>
              <a:t> 1999</a:t>
            </a:r>
          </a:p>
          <a:p>
            <a:r>
              <a:rPr lang="nb-NO" sz="2400" dirty="0" smtClean="0"/>
              <a:t>Noen studier viser mer subtile effekter av lang tids bruk</a:t>
            </a:r>
          </a:p>
          <a:p>
            <a:pPr algn="r">
              <a:buNone/>
            </a:pPr>
            <a:r>
              <a:rPr lang="nb-NO" sz="1600" i="1" dirty="0" err="1" smtClean="0"/>
              <a:t>Block</a:t>
            </a:r>
            <a:r>
              <a:rPr lang="nb-NO" sz="1600" i="1" dirty="0" smtClean="0"/>
              <a:t> 1993, 2002, </a:t>
            </a:r>
            <a:r>
              <a:rPr lang="nb-NO" sz="1600" i="1" dirty="0" err="1" smtClean="0"/>
              <a:t>Solowij</a:t>
            </a:r>
            <a:r>
              <a:rPr lang="nb-NO" sz="1600" i="1" dirty="0" smtClean="0"/>
              <a:t> 2002</a:t>
            </a:r>
          </a:p>
          <a:p>
            <a:pPr lvl="1"/>
            <a:r>
              <a:rPr lang="nb-NO" sz="2000" dirty="0" smtClean="0"/>
              <a:t>Arbeidshukommelse</a:t>
            </a:r>
          </a:p>
          <a:p>
            <a:pPr lvl="1"/>
            <a:r>
              <a:rPr lang="nb-NO" sz="2000" dirty="0" smtClean="0"/>
              <a:t>Innlæring</a:t>
            </a:r>
          </a:p>
          <a:p>
            <a:pPr lvl="1"/>
            <a:r>
              <a:rPr lang="nb-NO" sz="2000" dirty="0" smtClean="0"/>
              <a:t>Oppmerksomhet</a:t>
            </a:r>
          </a:p>
          <a:p>
            <a:r>
              <a:rPr lang="nb-NO" sz="2400" dirty="0" smtClean="0"/>
              <a:t>Fortsatt diskusjon om dette skyldes</a:t>
            </a:r>
          </a:p>
          <a:p>
            <a:pPr lvl="1"/>
            <a:r>
              <a:rPr lang="nb-NO" sz="2000" dirty="0" smtClean="0"/>
              <a:t>Premorbid nedsettelse</a:t>
            </a:r>
          </a:p>
          <a:p>
            <a:pPr lvl="1"/>
            <a:r>
              <a:rPr lang="nb-NO" sz="2000" dirty="0" smtClean="0"/>
              <a:t>Vedvarende akutte effekter</a:t>
            </a:r>
          </a:p>
          <a:p>
            <a:pPr lvl="1"/>
            <a:r>
              <a:rPr lang="nb-NO" sz="2000" dirty="0" smtClean="0"/>
              <a:t>Gjenværende stoffrester</a:t>
            </a:r>
          </a:p>
          <a:p>
            <a:pPr lvl="1"/>
            <a:r>
              <a:rPr lang="nb-NO" sz="2000" dirty="0" smtClean="0"/>
              <a:t>Abstinenssymptomer</a:t>
            </a:r>
          </a:p>
          <a:p>
            <a:r>
              <a:rPr lang="nb-NO" sz="2400" dirty="0" smtClean="0"/>
              <a:t>Fortsatt diskusjon om dette går tilbake</a:t>
            </a:r>
          </a:p>
          <a:p>
            <a:pPr lvl="1">
              <a:buNone/>
            </a:pPr>
            <a:endParaRPr lang="nb-NO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Cannabis: avhengighet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724400"/>
          </a:xfrm>
        </p:spPr>
        <p:txBody>
          <a:bodyPr/>
          <a:lstStyle/>
          <a:p>
            <a:r>
              <a:rPr lang="nb-NO" sz="1800" dirty="0" smtClean="0"/>
              <a:t>Toleranse</a:t>
            </a:r>
          </a:p>
          <a:p>
            <a:pPr lvl="1"/>
            <a:r>
              <a:rPr lang="nb-NO" sz="1600" dirty="0" smtClean="0"/>
              <a:t>bruk av samme dose over tid; minkende </a:t>
            </a:r>
            <a:r>
              <a:rPr lang="nb-NO" sz="1600" dirty="0" err="1" smtClean="0"/>
              <a:t>rus-følelse</a:t>
            </a:r>
            <a:r>
              <a:rPr lang="nb-NO" sz="1600" dirty="0" smtClean="0"/>
              <a:t> </a:t>
            </a:r>
          </a:p>
          <a:p>
            <a:pPr lvl="2" algn="r">
              <a:buNone/>
            </a:pPr>
            <a:r>
              <a:rPr lang="nb-NO" sz="1100" i="1" dirty="0" smtClean="0"/>
              <a:t>Jones 1976, </a:t>
            </a:r>
            <a:r>
              <a:rPr lang="nb-NO" sz="1100" i="1" dirty="0" err="1" smtClean="0"/>
              <a:t>Georgotas</a:t>
            </a:r>
            <a:r>
              <a:rPr lang="nb-NO" sz="1100" i="1" dirty="0" smtClean="0"/>
              <a:t> 1979</a:t>
            </a:r>
          </a:p>
          <a:p>
            <a:r>
              <a:rPr lang="nb-NO" sz="1800" dirty="0" smtClean="0"/>
              <a:t>Abstinenssymptomer</a:t>
            </a:r>
          </a:p>
          <a:p>
            <a:pPr lvl="1"/>
            <a:r>
              <a:rPr lang="nb-NO" sz="1600" dirty="0" smtClean="0"/>
              <a:t>etter daglig inntak i 4 uker:</a:t>
            </a:r>
          </a:p>
          <a:p>
            <a:pPr lvl="2"/>
            <a:r>
              <a:rPr lang="nb-NO" sz="1400" dirty="0" smtClean="0"/>
              <a:t>irritable, ikke samarbeidende, aggressive, søvnløshet </a:t>
            </a:r>
          </a:p>
          <a:p>
            <a:pPr lvl="2" algn="r">
              <a:buNone/>
            </a:pPr>
            <a:r>
              <a:rPr lang="nb-NO" sz="1100" i="1" dirty="0" err="1" smtClean="0"/>
              <a:t>Haney</a:t>
            </a:r>
            <a:r>
              <a:rPr lang="nb-NO" sz="1100" i="1" dirty="0" smtClean="0"/>
              <a:t> 1999</a:t>
            </a:r>
          </a:p>
          <a:p>
            <a:pPr lvl="1"/>
            <a:r>
              <a:rPr lang="nb-NO" sz="1600" dirty="0" smtClean="0"/>
              <a:t>rastløshet, angst, nedstemthet, skjelving, </a:t>
            </a:r>
            <a:r>
              <a:rPr lang="nb-NO" sz="1600" dirty="0" err="1" smtClean="0"/>
              <a:t>diare</a:t>
            </a:r>
            <a:endParaRPr lang="nb-NO" sz="1600" dirty="0" smtClean="0"/>
          </a:p>
          <a:p>
            <a:pPr lvl="2" algn="r">
              <a:buNone/>
            </a:pPr>
            <a:r>
              <a:rPr lang="nb-NO" sz="1100" i="1" dirty="0" err="1" smtClean="0"/>
              <a:t>Mendelson</a:t>
            </a:r>
            <a:r>
              <a:rPr lang="nb-NO" sz="1100" i="1" dirty="0" smtClean="0"/>
              <a:t> 1984</a:t>
            </a:r>
          </a:p>
          <a:p>
            <a:r>
              <a:rPr lang="nb-NO" sz="1800" dirty="0" smtClean="0"/>
              <a:t>Hyppighet av avhengighet</a:t>
            </a:r>
          </a:p>
          <a:p>
            <a:pPr lvl="1"/>
            <a:r>
              <a:rPr lang="nb-NO" sz="1600" dirty="0" smtClean="0"/>
              <a:t>7-8% hos menn, 4-5% hos kvinner (forskjellig grad av tilgjengelighet</a:t>
            </a:r>
          </a:p>
          <a:p>
            <a:pPr lvl="2" algn="r">
              <a:buNone/>
            </a:pPr>
            <a:r>
              <a:rPr lang="nb-NO" sz="1100" i="1" dirty="0" smtClean="0"/>
              <a:t>Anthony 1991</a:t>
            </a:r>
          </a:p>
          <a:p>
            <a:pPr lvl="1"/>
            <a:r>
              <a:rPr lang="nb-NO" sz="1600" dirty="0" smtClean="0"/>
              <a:t>Hos de som har røykt 5 ganger eller mer 17%</a:t>
            </a:r>
          </a:p>
          <a:p>
            <a:pPr lvl="2"/>
            <a:r>
              <a:rPr lang="nb-NO" sz="1400" dirty="0" smtClean="0"/>
              <a:t>Høyt tall! Kriterier?</a:t>
            </a:r>
          </a:p>
          <a:p>
            <a:pPr lvl="2" algn="r">
              <a:buNone/>
            </a:pPr>
            <a:r>
              <a:rPr lang="nb-NO" sz="1100" i="1" dirty="0" smtClean="0"/>
              <a:t>Hall 1994</a:t>
            </a:r>
          </a:p>
          <a:p>
            <a:pPr lvl="1"/>
            <a:r>
              <a:rPr lang="nb-NO" sz="1600" dirty="0" smtClean="0"/>
              <a:t>35% av brukere sier de ikke alltid kan stoppe når de vil, ofte på grunn av abstinenssymptomer</a:t>
            </a:r>
          </a:p>
          <a:p>
            <a:pPr lvl="2"/>
            <a:r>
              <a:rPr lang="nb-NO" sz="1400" dirty="0" smtClean="0"/>
              <a:t>rastløshet og irritabilitet</a:t>
            </a:r>
          </a:p>
          <a:p>
            <a:pPr lvl="2" algn="r">
              <a:buNone/>
            </a:pPr>
            <a:r>
              <a:rPr lang="nb-NO" sz="1100" i="1" dirty="0" smtClean="0"/>
              <a:t>Thomas 1996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Rus – akutte skader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Kan være vanskelig å avsløre rus</a:t>
            </a:r>
          </a:p>
          <a:p>
            <a:endParaRPr lang="nb-NO" sz="2800" dirty="0" smtClean="0"/>
          </a:p>
          <a:p>
            <a:r>
              <a:rPr lang="nb-NO" sz="2800" dirty="0" smtClean="0"/>
              <a:t>Eksempel på akutt effekt er bilkjøring:</a:t>
            </a:r>
          </a:p>
          <a:p>
            <a:pPr lvl="1"/>
            <a:r>
              <a:rPr lang="nb-NO" sz="2400" dirty="0" smtClean="0"/>
              <a:t>Økt risiko for påvirkning av psykomotoriske funksjoner viktig for bilkjøring</a:t>
            </a:r>
          </a:p>
          <a:p>
            <a:pPr lvl="1"/>
            <a:r>
              <a:rPr lang="nb-NO" sz="2400" dirty="0" smtClean="0"/>
              <a:t>Øker risikoen for nedsatte ferdigheter på veien</a:t>
            </a:r>
          </a:p>
          <a:p>
            <a:pPr lvl="1"/>
            <a:r>
              <a:rPr lang="nb-NO" sz="2400" dirty="0" smtClean="0"/>
              <a:t>Mange kjører rundt i cannabisrus og med cannabis i kroppen</a:t>
            </a:r>
          </a:p>
          <a:p>
            <a:pPr lvl="1"/>
            <a:r>
              <a:rPr lang="nb-NO" sz="2400" dirty="0" smtClean="0"/>
              <a:t>Øker risikoen for trafikkulykker</a:t>
            </a:r>
            <a:endParaRPr lang="nb-NO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Cannabis som medisin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sz="2000" dirty="0" smtClean="0"/>
              <a:t>En del tilstander – god evidens for effekt</a:t>
            </a:r>
          </a:p>
          <a:p>
            <a:pPr lvl="1"/>
            <a:r>
              <a:rPr lang="nb-NO" sz="1800" dirty="0" err="1" smtClean="0"/>
              <a:t>Wasting</a:t>
            </a:r>
            <a:r>
              <a:rPr lang="nb-NO" sz="1800" dirty="0" smtClean="0"/>
              <a:t> (HIV/AIDS)</a:t>
            </a:r>
          </a:p>
          <a:p>
            <a:pPr lvl="1"/>
            <a:r>
              <a:rPr lang="nb-NO" sz="1800" dirty="0" smtClean="0"/>
              <a:t>Cellegiftindusert kvalme</a:t>
            </a:r>
          </a:p>
          <a:p>
            <a:pPr lvl="1"/>
            <a:r>
              <a:rPr lang="nb-NO" sz="1800" dirty="0" smtClean="0"/>
              <a:t>Øket trykk i øket</a:t>
            </a:r>
          </a:p>
          <a:p>
            <a:pPr lvl="1"/>
            <a:r>
              <a:rPr lang="nb-NO" sz="1800" dirty="0" smtClean="0"/>
              <a:t>Smertetilstander</a:t>
            </a:r>
          </a:p>
          <a:p>
            <a:pPr lvl="1"/>
            <a:r>
              <a:rPr lang="nb-NO" sz="1800" dirty="0" smtClean="0"/>
              <a:t>Muskelspastisitet</a:t>
            </a:r>
          </a:p>
          <a:p>
            <a:r>
              <a:rPr lang="nb-NO" sz="2000" dirty="0" smtClean="0"/>
              <a:t>En del tilstander – svakere evidens for effekt</a:t>
            </a:r>
          </a:p>
          <a:p>
            <a:pPr lvl="1"/>
            <a:r>
              <a:rPr lang="nb-NO" sz="1800" dirty="0" smtClean="0"/>
              <a:t>Tourette</a:t>
            </a:r>
          </a:p>
          <a:p>
            <a:pPr lvl="1"/>
            <a:r>
              <a:rPr lang="nb-NO" sz="1800" dirty="0" smtClean="0"/>
              <a:t>ADHD</a:t>
            </a:r>
          </a:p>
          <a:p>
            <a:pPr lvl="1"/>
            <a:r>
              <a:rPr lang="nb-NO" sz="1800" dirty="0" smtClean="0"/>
              <a:t>Angst</a:t>
            </a:r>
          </a:p>
          <a:p>
            <a:pPr lvl="1"/>
            <a:r>
              <a:rPr lang="nb-NO" sz="1800" dirty="0" smtClean="0"/>
              <a:t>ALS</a:t>
            </a:r>
            <a:endParaRPr lang="nb-N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sz="2400" dirty="0" smtClean="0"/>
              <a:t>Bedre enn placebo, men ikke bedre enn andre medisiner</a:t>
            </a:r>
          </a:p>
          <a:p>
            <a:r>
              <a:rPr lang="nb-NO" sz="2400" dirty="0" smtClean="0"/>
              <a:t>Sant på gruppenivå, men ikke nødvendigvis på enkeltnivå</a:t>
            </a:r>
          </a:p>
          <a:p>
            <a:r>
              <a:rPr lang="nb-NO" sz="2400" dirty="0" smtClean="0"/>
              <a:t>Syntetiske produkter kan fungere like bra</a:t>
            </a:r>
          </a:p>
          <a:p>
            <a:r>
              <a:rPr lang="nb-NO" sz="2400" dirty="0" smtClean="0"/>
              <a:t>Også medisinsk bruk har bivirkninger!</a:t>
            </a:r>
          </a:p>
          <a:p>
            <a:pPr lvl="1"/>
            <a:r>
              <a:rPr lang="nb-NO" sz="2000" dirty="0" smtClean="0"/>
              <a:t>Personlige</a:t>
            </a:r>
          </a:p>
          <a:p>
            <a:pPr lvl="1"/>
            <a:r>
              <a:rPr lang="nb-NO" sz="2000" dirty="0" smtClean="0"/>
              <a:t>Lekkasje</a:t>
            </a:r>
            <a:endParaRPr lang="nb-NO" sz="2000" dirty="0"/>
          </a:p>
        </p:txBody>
      </p:sp>
      <p:pic>
        <p:nvPicPr>
          <p:cNvPr id="1026" name="Picture 2" descr="http://www.firstscience.com/home/images/stories/articles/marijuana-bot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>
                <a:latin typeface="Arial" charset="0"/>
                <a:cs typeface="Arial" charset="0"/>
              </a:rPr>
              <a:t>Helseskader ved bruk av cannabis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9788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80112" y="1600200"/>
            <a:ext cx="3106688" cy="45259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 sz="2400" dirty="0" smtClean="0"/>
          </a:p>
          <a:p>
            <a:endParaRPr lang="nb-NO" sz="2400" dirty="0" smtClean="0"/>
          </a:p>
          <a:p>
            <a:r>
              <a:rPr lang="nb-NO" sz="2400" dirty="0" smtClean="0"/>
              <a:t>De medisinske skadene er til stede</a:t>
            </a:r>
          </a:p>
          <a:p>
            <a:r>
              <a:rPr lang="nb-NO" sz="2400" dirty="0" smtClean="0"/>
              <a:t>Man skal være forsiktig med å konkludere med hensyn til omfang og alvorlighetsgrad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Cannabis og lungekreft</a:t>
            </a:r>
            <a:endParaRPr lang="nb-NO" dirty="0"/>
          </a:p>
        </p:txBody>
      </p:sp>
      <p:pic>
        <p:nvPicPr>
          <p:cNvPr id="7" name="Content Placeholder 6" descr="M1340632-Lung_cancer,_X-ray-SP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1615440" cy="138988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123728" y="1600200"/>
            <a:ext cx="6563072" cy="4525963"/>
          </a:xfrm>
        </p:spPr>
        <p:txBody>
          <a:bodyPr/>
          <a:lstStyle/>
          <a:p>
            <a:r>
              <a:rPr lang="nb-NO" dirty="0" smtClean="0"/>
              <a:t>Fremdeles noe usikkerhet med hensyn til risiko for lungekreft</a:t>
            </a:r>
          </a:p>
          <a:p>
            <a:r>
              <a:rPr lang="nb-NO" dirty="0" smtClean="0"/>
              <a:t>Mekanisme</a:t>
            </a:r>
          </a:p>
          <a:p>
            <a:pPr lvl="1"/>
            <a:r>
              <a:rPr lang="nb-NO" dirty="0" smtClean="0"/>
              <a:t>Cannabis(røyk) innholder </a:t>
            </a:r>
            <a:r>
              <a:rPr lang="nb-NO" dirty="0" err="1" smtClean="0"/>
              <a:t>carcinogener</a:t>
            </a:r>
            <a:endParaRPr lang="nb-NO" dirty="0" smtClean="0"/>
          </a:p>
          <a:p>
            <a:pPr lvl="1"/>
            <a:r>
              <a:rPr lang="nb-NO" dirty="0" smtClean="0"/>
              <a:t>Cannabisrøykere røyker også tobakk</a:t>
            </a:r>
          </a:p>
          <a:p>
            <a:r>
              <a:rPr lang="nb-NO" dirty="0" smtClean="0"/>
              <a:t>Epidemiologi</a:t>
            </a:r>
          </a:p>
          <a:p>
            <a:pPr lvl="1"/>
            <a:r>
              <a:rPr lang="nb-NO" dirty="0" smtClean="0"/>
              <a:t>Noen studier finner en øket forekomst (opptil OR 8.2 !)</a:t>
            </a:r>
          </a:p>
          <a:p>
            <a:pPr lvl="1" algn="r">
              <a:buNone/>
            </a:pPr>
            <a:r>
              <a:rPr lang="nb-NO" sz="1600" i="1" dirty="0" smtClean="0"/>
              <a:t>Sidnet et al 1997, </a:t>
            </a:r>
            <a:r>
              <a:rPr lang="nb-NO" sz="1600" i="1" dirty="0" err="1" smtClean="0"/>
              <a:t>Mehra</a:t>
            </a:r>
            <a:r>
              <a:rPr lang="nb-NO" sz="1600" i="1" dirty="0" smtClean="0"/>
              <a:t> et al 2006</a:t>
            </a:r>
          </a:p>
          <a:p>
            <a:pPr lvl="1"/>
            <a:r>
              <a:rPr lang="nb-NO" dirty="0" smtClean="0"/>
              <a:t>Noen finner ikke en øket forekomst</a:t>
            </a:r>
          </a:p>
          <a:p>
            <a:pPr lvl="1" algn="r">
              <a:buNone/>
            </a:pPr>
            <a:r>
              <a:rPr lang="nb-NO" sz="1600" i="1" dirty="0" err="1" smtClean="0"/>
              <a:t>Zhang</a:t>
            </a:r>
            <a:r>
              <a:rPr lang="nb-NO" sz="1600" i="1" dirty="0" smtClean="0"/>
              <a:t> et al 1999, </a:t>
            </a:r>
          </a:p>
          <a:p>
            <a:pPr lvl="1" algn="r">
              <a:buNone/>
            </a:pPr>
            <a:r>
              <a:rPr lang="nb-NO" sz="1600" i="1" dirty="0" err="1" smtClean="0"/>
              <a:t>Llewellyn</a:t>
            </a:r>
            <a:r>
              <a:rPr lang="nb-NO" sz="1600" i="1" dirty="0" smtClean="0"/>
              <a:t> et al 2004, </a:t>
            </a:r>
            <a:r>
              <a:rPr lang="nb-NO" sz="1600" i="1" dirty="0" err="1" smtClean="0"/>
              <a:t>Rosenblatt</a:t>
            </a:r>
            <a:r>
              <a:rPr lang="nb-NO" sz="1600" i="1" dirty="0" smtClean="0"/>
              <a:t> et al 2004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Kroniske lungesykdommer</a:t>
            </a:r>
            <a:endParaRPr lang="nb-NO" dirty="0"/>
          </a:p>
        </p:txBody>
      </p:sp>
      <p:pic>
        <p:nvPicPr>
          <p:cNvPr id="5" name="Content Placeholder 4" descr="cop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1720580" cy="168684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744" y="1600200"/>
            <a:ext cx="6419056" cy="4525963"/>
          </a:xfrm>
        </p:spPr>
        <p:txBody>
          <a:bodyPr/>
          <a:lstStyle/>
          <a:p>
            <a:r>
              <a:rPr lang="nb-NO" sz="2400" dirty="0" smtClean="0"/>
              <a:t>Oftere kronisk bronkitt</a:t>
            </a:r>
          </a:p>
          <a:p>
            <a:pPr algn="r">
              <a:buNone/>
            </a:pPr>
            <a:r>
              <a:rPr lang="nb-NO" sz="1600" i="1" dirty="0" err="1" smtClean="0"/>
              <a:t>Tashkin</a:t>
            </a:r>
            <a:r>
              <a:rPr lang="nb-NO" sz="1600" i="1" dirty="0" smtClean="0"/>
              <a:t> 2002, </a:t>
            </a:r>
            <a:r>
              <a:rPr lang="nb-NO" sz="1600" i="1" dirty="0" err="1" smtClean="0"/>
              <a:t>Aldington</a:t>
            </a:r>
            <a:r>
              <a:rPr lang="nb-NO" sz="1600" i="1" dirty="0" smtClean="0"/>
              <a:t> 2007, </a:t>
            </a:r>
          </a:p>
          <a:p>
            <a:pPr algn="r">
              <a:buNone/>
            </a:pPr>
            <a:r>
              <a:rPr lang="nb-NO" sz="1600" i="1" dirty="0" smtClean="0"/>
              <a:t>Taylor 2000, 2002, </a:t>
            </a:r>
            <a:r>
              <a:rPr lang="nb-NO" sz="1600" i="1" dirty="0" err="1" smtClean="0"/>
              <a:t>Tetrault</a:t>
            </a:r>
            <a:r>
              <a:rPr lang="nb-NO" sz="1600" i="1" dirty="0" smtClean="0"/>
              <a:t> 2007</a:t>
            </a:r>
          </a:p>
          <a:p>
            <a:r>
              <a:rPr lang="nb-NO" sz="2400" dirty="0" smtClean="0"/>
              <a:t>Dempet immunfunksjon i luftveiene </a:t>
            </a:r>
          </a:p>
          <a:p>
            <a:pPr lvl="1"/>
            <a:r>
              <a:rPr lang="nb-NO" sz="2000" dirty="0" smtClean="0"/>
              <a:t>gir mer infeksjoner og lungebetennelser</a:t>
            </a:r>
          </a:p>
          <a:p>
            <a:endParaRPr lang="nb-NO" sz="2400" dirty="0" smtClean="0"/>
          </a:p>
          <a:p>
            <a:r>
              <a:rPr lang="nb-NO" sz="2400" dirty="0" smtClean="0"/>
              <a:t>Kroniske effekter</a:t>
            </a:r>
          </a:p>
          <a:p>
            <a:pPr lvl="1"/>
            <a:r>
              <a:rPr lang="nb-NO" sz="2000" dirty="0" smtClean="0"/>
              <a:t>Mer blandede resultater</a:t>
            </a:r>
          </a:p>
          <a:p>
            <a:pPr lvl="1"/>
            <a:r>
              <a:rPr lang="nb-NO" sz="2000" dirty="0" smtClean="0"/>
              <a:t>Nedsatt lungefunksjon i 2 studier – ikke repetert</a:t>
            </a:r>
          </a:p>
          <a:p>
            <a:pPr lvl="1" algn="r">
              <a:buNone/>
            </a:pPr>
            <a:r>
              <a:rPr lang="nb-NO" sz="1600" i="1" dirty="0" smtClean="0"/>
              <a:t>Taylor 2000, 2002</a:t>
            </a:r>
          </a:p>
          <a:p>
            <a:pPr lvl="1"/>
            <a:r>
              <a:rPr lang="nb-NO" sz="2000" dirty="0" smtClean="0"/>
              <a:t>Ingen evidens for KOLS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Plutselig uventet </a:t>
            </a:r>
            <a:r>
              <a:rPr lang="nb-NO" dirty="0" err="1" smtClean="0"/>
              <a:t>hjertedød</a:t>
            </a:r>
            <a:endParaRPr lang="nb-NO" dirty="0"/>
          </a:p>
        </p:txBody>
      </p:sp>
      <p:pic>
        <p:nvPicPr>
          <p:cNvPr id="5" name="Content Placeholder 4" descr="heart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76952"/>
            <a:ext cx="1557785" cy="156401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3728" y="1600200"/>
            <a:ext cx="6563072" cy="4525963"/>
          </a:xfrm>
        </p:spPr>
        <p:txBody>
          <a:bodyPr/>
          <a:lstStyle/>
          <a:p>
            <a:r>
              <a:rPr lang="nb-NO" dirty="0" smtClean="0"/>
              <a:t>Akutt doserelatert økning i hjertefrekvens</a:t>
            </a:r>
          </a:p>
          <a:p>
            <a:pPr lvl="1"/>
            <a:r>
              <a:rPr lang="nb-NO" dirty="0" smtClean="0"/>
              <a:t>Noe toleranseutvikling</a:t>
            </a:r>
          </a:p>
          <a:p>
            <a:r>
              <a:rPr lang="nb-NO" dirty="0" smtClean="0"/>
              <a:t>Eldre - mer utsatt for hjerteinfarkt, øket blodtrykk og hjerneslag</a:t>
            </a:r>
          </a:p>
          <a:p>
            <a:r>
              <a:rPr lang="nb-NO" dirty="0" smtClean="0"/>
              <a:t>Nedsatt hjertefrekvens i slutten av rusen</a:t>
            </a:r>
          </a:p>
          <a:p>
            <a:pPr lvl="1"/>
            <a:r>
              <a:rPr lang="nb-NO" dirty="0" smtClean="0"/>
              <a:t>Øket sjanse for hjerterytmeforstyrrelse </a:t>
            </a:r>
          </a:p>
          <a:p>
            <a:pPr lvl="2"/>
            <a:r>
              <a:rPr lang="nb-NO" dirty="0" err="1" smtClean="0"/>
              <a:t>Grenblokk</a:t>
            </a:r>
            <a:r>
              <a:rPr lang="nb-NO" dirty="0" smtClean="0"/>
              <a:t> gr. II m/flutter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Plutselig uventet </a:t>
            </a:r>
            <a:r>
              <a:rPr lang="nb-NO" dirty="0" err="1" smtClean="0"/>
              <a:t>hjertedød</a:t>
            </a:r>
            <a:endParaRPr lang="nb-NO" dirty="0"/>
          </a:p>
        </p:txBody>
      </p:sp>
      <p:pic>
        <p:nvPicPr>
          <p:cNvPr id="5" name="Content Placeholder 4" descr="cannabis og irreguslær pul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84784"/>
            <a:ext cx="5535575" cy="23336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4077072"/>
            <a:ext cx="8219256" cy="2049091"/>
          </a:xfrm>
        </p:spPr>
        <p:txBody>
          <a:bodyPr/>
          <a:lstStyle/>
          <a:p>
            <a:r>
              <a:rPr lang="nb-NO" dirty="0" smtClean="0"/>
              <a:t>Det finnes etter hvert mange tilfeller av </a:t>
            </a:r>
            <a:r>
              <a:rPr lang="nb-NO" dirty="0" smtClean="0">
                <a:solidFill>
                  <a:srgbClr val="FF0000"/>
                </a:solidFill>
              </a:rPr>
              <a:t>plutselig uventet </a:t>
            </a:r>
            <a:r>
              <a:rPr lang="nb-NO" dirty="0" err="1" smtClean="0">
                <a:solidFill>
                  <a:srgbClr val="FF0000"/>
                </a:solidFill>
              </a:rPr>
              <a:t>hjertedød</a:t>
            </a:r>
            <a:r>
              <a:rPr lang="nb-NO" dirty="0" smtClean="0"/>
              <a:t> hos ellers friske</a:t>
            </a:r>
          </a:p>
          <a:p>
            <a:r>
              <a:rPr lang="nb-NO" dirty="0" smtClean="0"/>
              <a:t>Populasjons tilskrivbar andel (</a:t>
            </a:r>
            <a:r>
              <a:rPr lang="nb-NO" dirty="0" err="1" smtClean="0">
                <a:sym typeface="Symbol"/>
              </a:rPr>
              <a:t>-inf</a:t>
            </a:r>
            <a:r>
              <a:rPr lang="nb-NO" dirty="0" smtClean="0">
                <a:sym typeface="Symbol"/>
              </a:rPr>
              <a:t>.) </a:t>
            </a:r>
            <a:r>
              <a:rPr lang="nb-NO" dirty="0" smtClean="0"/>
              <a:t>er </a:t>
            </a:r>
            <a:r>
              <a:rPr lang="en-US" dirty="0" smtClean="0"/>
              <a:t>0.8% 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 40/</a:t>
            </a:r>
            <a:r>
              <a:rPr lang="en-US" dirty="0" err="1" smtClean="0">
                <a:sym typeface="Symbol"/>
              </a:rPr>
              <a:t>år</a:t>
            </a:r>
            <a:r>
              <a:rPr lang="en-US" dirty="0" smtClean="0">
                <a:sym typeface="Symbol"/>
              </a:rPr>
              <a:t> i Norge?)</a:t>
            </a:r>
            <a:endParaRPr lang="en-US" dirty="0" smtClean="0"/>
          </a:p>
          <a:p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2780928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i="1" dirty="0" err="1" smtClean="0">
                <a:latin typeface="+mn-lt"/>
              </a:rPr>
              <a:t>Khiabani</a:t>
            </a:r>
            <a:r>
              <a:rPr lang="nb-NO" sz="1100" i="1" dirty="0" smtClean="0">
                <a:latin typeface="+mn-lt"/>
              </a:rPr>
              <a:t>, Mørland og Bramness 2008</a:t>
            </a:r>
            <a:endParaRPr lang="nb-NO" sz="1100" i="1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Schizofreni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Inntak av store doser cannabis kan gi akutte psykoser</a:t>
            </a:r>
          </a:p>
          <a:p>
            <a:pPr lvl="1"/>
            <a:r>
              <a:rPr lang="nb-NO" dirty="0" smtClean="0"/>
              <a:t>Doseringsspørsmål som brukerne håndterer</a:t>
            </a:r>
          </a:p>
          <a:p>
            <a:r>
              <a:rPr lang="nb-NO" dirty="0" smtClean="0"/>
              <a:t>Psykoser eller </a:t>
            </a:r>
            <a:r>
              <a:rPr lang="nb-NO" dirty="0" err="1" smtClean="0"/>
              <a:t>intox-hallusinasjoner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Med eller uten bevissthet om årsak</a:t>
            </a:r>
          </a:p>
          <a:p>
            <a:r>
              <a:rPr lang="nb-NO" dirty="0" smtClean="0"/>
              <a:t>Gir seg etter noen dagers avholdenhet</a:t>
            </a:r>
          </a:p>
          <a:p>
            <a:endParaRPr lang="nb-NO" dirty="0" smtClean="0"/>
          </a:p>
          <a:p>
            <a:r>
              <a:rPr lang="nb-NO" dirty="0" err="1" smtClean="0"/>
              <a:t>Demotiveringssyndromet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Schizofreni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Solid evidens for at tidlig bruk av cannabis: doseavhengig økt risiko for senere utvikling av schizofreni</a:t>
            </a:r>
          </a:p>
          <a:p>
            <a:pPr lvl="1"/>
            <a:r>
              <a:rPr lang="nb-NO" sz="2400" dirty="0" err="1" smtClean="0"/>
              <a:t>Metaanalyse</a:t>
            </a:r>
            <a:r>
              <a:rPr lang="nb-NO" sz="2400" dirty="0" smtClean="0"/>
              <a:t> Moore 2007: OR 1.4 (1.2-1.7)</a:t>
            </a:r>
          </a:p>
          <a:p>
            <a:pPr lvl="1"/>
            <a:r>
              <a:rPr lang="nb-NO" sz="2400" dirty="0" smtClean="0"/>
              <a:t>Felles bakenforliggende faktor?</a:t>
            </a:r>
          </a:p>
          <a:p>
            <a:r>
              <a:rPr lang="nb-NO" sz="2800" dirty="0" smtClean="0"/>
              <a:t>Ingen økning i forekomsten av schizofreni!</a:t>
            </a:r>
          </a:p>
          <a:p>
            <a:pPr lvl="1"/>
            <a:r>
              <a:rPr lang="nb-NO" sz="2400" dirty="0" smtClean="0"/>
              <a:t>Ikke ved økt bruk</a:t>
            </a:r>
          </a:p>
          <a:p>
            <a:pPr lvl="1"/>
            <a:r>
              <a:rPr lang="nb-NO" sz="2400" dirty="0" smtClean="0"/>
              <a:t>Ikke ved økt styrke</a:t>
            </a:r>
          </a:p>
          <a:p>
            <a:r>
              <a:rPr lang="nb-NO" sz="2800" dirty="0" smtClean="0"/>
              <a:t>Øker sykeligheten hos disponerte</a:t>
            </a:r>
          </a:p>
          <a:p>
            <a:pPr lvl="1"/>
            <a:r>
              <a:rPr lang="nb-NO" sz="2400" dirty="0" smtClean="0"/>
              <a:t>13 % nedgang i schizofreni!</a:t>
            </a:r>
          </a:p>
          <a:p>
            <a:pPr lvl="1" algn="r">
              <a:buNone/>
            </a:pPr>
            <a:r>
              <a:rPr lang="nb-NO" sz="1600" i="1" dirty="0" err="1" smtClean="0"/>
              <a:t>Zammit</a:t>
            </a:r>
            <a:r>
              <a:rPr lang="nb-NO" sz="1600" i="1" dirty="0" smtClean="0"/>
              <a:t> 2002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Affektiv sykdom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Blandede resultater med hensyn til sammenhengen mellom cannabisbruk og depresjon</a:t>
            </a:r>
          </a:p>
          <a:p>
            <a:r>
              <a:rPr lang="nb-NO" dirty="0" smtClean="0"/>
              <a:t>Som oftest forsvinner sammenhengen når man korrigerer for andre risikofaktorer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mal-SERAF-norsk-n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Powerpoint-mal-SERAF-norsk-ny</Template>
  <TotalTime>248</TotalTime>
  <Words>650</Words>
  <Application>Microsoft Office PowerPoint</Application>
  <PresentationFormat>On-screen Show (4:3)</PresentationFormat>
  <Paragraphs>139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Powerpoint-mal-SERAF-norsk-ny</vt:lpstr>
      <vt:lpstr>Helseskader ved cannabisbruk</vt:lpstr>
      <vt:lpstr>Helseskader ved bruk av cannabis</vt:lpstr>
      <vt:lpstr>Cannabis og lungekreft</vt:lpstr>
      <vt:lpstr>Kroniske lungesykdommer</vt:lpstr>
      <vt:lpstr>Plutselig uventet hjertedød</vt:lpstr>
      <vt:lpstr>Plutselig uventet hjertedød</vt:lpstr>
      <vt:lpstr>Schizofreni</vt:lpstr>
      <vt:lpstr>Schizofreni</vt:lpstr>
      <vt:lpstr>Affektiv sykdom</vt:lpstr>
      <vt:lpstr>Hukommelse (kognisjon)</vt:lpstr>
      <vt:lpstr>Cannabis: avhengighet</vt:lpstr>
      <vt:lpstr>Rus – akutte skader</vt:lpstr>
      <vt:lpstr>Cannabis som medisin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Helseskader ved cannabisbruk</dc:title>
  <dc:creator>Jørgen G. Bramness</dc:creator>
  <cp:lastModifiedBy>Jørgen G. Bramness</cp:lastModifiedBy>
  <cp:revision>22</cp:revision>
  <cp:lastPrinted>2014-08-28T06:18:27Z</cp:lastPrinted>
  <dcterms:created xsi:type="dcterms:W3CDTF">2012-04-23T07:46:29Z</dcterms:created>
  <dcterms:modified xsi:type="dcterms:W3CDTF">2014-11-13T10:19:49Z</dcterms:modified>
</cp:coreProperties>
</file>